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Lst>
  <p:sldSz cy="5143500" cx="9144000"/>
  <p:notesSz cx="6858000" cy="9144000"/>
  <p:embeddedFontLst>
    <p:embeddedFont>
      <p:font typeface="Montserrat"/>
      <p:regular r:id="rId64"/>
      <p:bold r:id="rId65"/>
      <p:italic r:id="rId66"/>
      <p:boldItalic r:id="rId67"/>
    </p:embeddedFont>
    <p:embeddedFont>
      <p:font typeface="Lato"/>
      <p:regular r:id="rId68"/>
      <p:bold r:id="rId69"/>
      <p:italic r:id="rId70"/>
      <p:boldItalic r:id="rId7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FC4DA434-2EEF-467E-808F-26260DB36335}">
  <a:tblStyle styleId="{FC4DA434-2EEF-467E-808F-26260DB36335}"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71" Type="http://schemas.openxmlformats.org/officeDocument/2006/relationships/font" Target="fonts/Lato-boldItalic.fntdata"/><Relationship Id="rId70" Type="http://schemas.openxmlformats.org/officeDocument/2006/relationships/font" Target="fonts/Lato-italic.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font" Target="fonts/Montserrat-regular.fntdata"/><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font" Target="fonts/Montserrat-italic.fntdata"/><Relationship Id="rId21" Type="http://schemas.openxmlformats.org/officeDocument/2006/relationships/slide" Target="slides/slide15.xml"/><Relationship Id="rId65" Type="http://schemas.openxmlformats.org/officeDocument/2006/relationships/font" Target="fonts/Montserrat-bold.fntdata"/><Relationship Id="rId24" Type="http://schemas.openxmlformats.org/officeDocument/2006/relationships/slide" Target="slides/slide18.xml"/><Relationship Id="rId68" Type="http://schemas.openxmlformats.org/officeDocument/2006/relationships/font" Target="fonts/Lato-regular.fntdata"/><Relationship Id="rId23" Type="http://schemas.openxmlformats.org/officeDocument/2006/relationships/slide" Target="slides/slide17.xml"/><Relationship Id="rId67" Type="http://schemas.openxmlformats.org/officeDocument/2006/relationships/font" Target="fonts/Montserrat-boldItalic.fntdata"/><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Lato-bold.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 name="Shape 130"/>
        <p:cNvGrpSpPr/>
        <p:nvPr/>
      </p:nvGrpSpPr>
      <p:grpSpPr>
        <a:xfrm>
          <a:off x="0" y="0"/>
          <a:ext cx="0" cy="0"/>
          <a:chOff x="0" y="0"/>
          <a:chExt cx="0" cy="0"/>
        </a:xfrm>
      </p:grpSpPr>
      <p:sp>
        <p:nvSpPr>
          <p:cNvPr id="131" name="Google Shape;13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1" name="Shape 191"/>
        <p:cNvGrpSpPr/>
        <p:nvPr/>
      </p:nvGrpSpPr>
      <p:grpSpPr>
        <a:xfrm>
          <a:off x="0" y="0"/>
          <a:ext cx="0" cy="0"/>
          <a:chOff x="0" y="0"/>
          <a:chExt cx="0" cy="0"/>
        </a:xfrm>
      </p:grpSpPr>
      <p:sp>
        <p:nvSpPr>
          <p:cNvPr id="192" name="Google Shape;192;g48702da06d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48702da06d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7" name="Shape 197"/>
        <p:cNvGrpSpPr/>
        <p:nvPr/>
      </p:nvGrpSpPr>
      <p:grpSpPr>
        <a:xfrm>
          <a:off x="0" y="0"/>
          <a:ext cx="0" cy="0"/>
          <a:chOff x="0" y="0"/>
          <a:chExt cx="0" cy="0"/>
        </a:xfrm>
      </p:grpSpPr>
      <p:sp>
        <p:nvSpPr>
          <p:cNvPr id="198" name="Google Shape;198;g46209c35cb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46209c35cb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2" name="Shape 202"/>
        <p:cNvGrpSpPr/>
        <p:nvPr/>
      </p:nvGrpSpPr>
      <p:grpSpPr>
        <a:xfrm>
          <a:off x="0" y="0"/>
          <a:ext cx="0" cy="0"/>
          <a:chOff x="0" y="0"/>
          <a:chExt cx="0" cy="0"/>
        </a:xfrm>
      </p:grpSpPr>
      <p:sp>
        <p:nvSpPr>
          <p:cNvPr id="203" name="Google Shape;203;g48702da06d_2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48702da06d_2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8" name="Shape 208"/>
        <p:cNvGrpSpPr/>
        <p:nvPr/>
      </p:nvGrpSpPr>
      <p:grpSpPr>
        <a:xfrm>
          <a:off x="0" y="0"/>
          <a:ext cx="0" cy="0"/>
          <a:chOff x="0" y="0"/>
          <a:chExt cx="0" cy="0"/>
        </a:xfrm>
      </p:grpSpPr>
      <p:sp>
        <p:nvSpPr>
          <p:cNvPr id="209" name="Google Shape;209;g48702da06d_3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48702da06d_3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5" name="Shape 215"/>
        <p:cNvGrpSpPr/>
        <p:nvPr/>
      </p:nvGrpSpPr>
      <p:grpSpPr>
        <a:xfrm>
          <a:off x="0" y="0"/>
          <a:ext cx="0" cy="0"/>
          <a:chOff x="0" y="0"/>
          <a:chExt cx="0" cy="0"/>
        </a:xfrm>
      </p:grpSpPr>
      <p:sp>
        <p:nvSpPr>
          <p:cNvPr id="216" name="Google Shape;216;g48702da06d_2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48702da06d_2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2" name="Shape 222"/>
        <p:cNvGrpSpPr/>
        <p:nvPr/>
      </p:nvGrpSpPr>
      <p:grpSpPr>
        <a:xfrm>
          <a:off x="0" y="0"/>
          <a:ext cx="0" cy="0"/>
          <a:chOff x="0" y="0"/>
          <a:chExt cx="0" cy="0"/>
        </a:xfrm>
      </p:grpSpPr>
      <p:sp>
        <p:nvSpPr>
          <p:cNvPr id="223" name="Google Shape;223;g46209c35cb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46209c35cb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Time to first call dispatch</a:t>
            </a:r>
            <a:endParaRPr/>
          </a:p>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9" name="Shape 229"/>
        <p:cNvGrpSpPr/>
        <p:nvPr/>
      </p:nvGrpSpPr>
      <p:grpSpPr>
        <a:xfrm>
          <a:off x="0" y="0"/>
          <a:ext cx="0" cy="0"/>
          <a:chOff x="0" y="0"/>
          <a:chExt cx="0" cy="0"/>
        </a:xfrm>
      </p:grpSpPr>
      <p:sp>
        <p:nvSpPr>
          <p:cNvPr id="230" name="Google Shape;230;g48702da06d_18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48702da06d_18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5" name="Shape 235"/>
        <p:cNvGrpSpPr/>
        <p:nvPr/>
      </p:nvGrpSpPr>
      <p:grpSpPr>
        <a:xfrm>
          <a:off x="0" y="0"/>
          <a:ext cx="0" cy="0"/>
          <a:chOff x="0" y="0"/>
          <a:chExt cx="0" cy="0"/>
        </a:xfrm>
      </p:grpSpPr>
      <p:sp>
        <p:nvSpPr>
          <p:cNvPr id="236" name="Google Shape;236;g48702da06d_17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48702da06d_1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2" name="Shape 242"/>
        <p:cNvGrpSpPr/>
        <p:nvPr/>
      </p:nvGrpSpPr>
      <p:grpSpPr>
        <a:xfrm>
          <a:off x="0" y="0"/>
          <a:ext cx="0" cy="0"/>
          <a:chOff x="0" y="0"/>
          <a:chExt cx="0" cy="0"/>
        </a:xfrm>
      </p:grpSpPr>
      <p:sp>
        <p:nvSpPr>
          <p:cNvPr id="243" name="Google Shape;243;g48702da06d_18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48702da06d_18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8" name="Shape 248"/>
        <p:cNvGrpSpPr/>
        <p:nvPr/>
      </p:nvGrpSpPr>
      <p:grpSpPr>
        <a:xfrm>
          <a:off x="0" y="0"/>
          <a:ext cx="0" cy="0"/>
          <a:chOff x="0" y="0"/>
          <a:chExt cx="0" cy="0"/>
        </a:xfrm>
      </p:grpSpPr>
      <p:sp>
        <p:nvSpPr>
          <p:cNvPr id="249" name="Google Shape;249;g48702da06d_18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48702da06d_18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 name="Shape 136"/>
        <p:cNvGrpSpPr/>
        <p:nvPr/>
      </p:nvGrpSpPr>
      <p:grpSpPr>
        <a:xfrm>
          <a:off x="0" y="0"/>
          <a:ext cx="0" cy="0"/>
          <a:chOff x="0" y="0"/>
          <a:chExt cx="0" cy="0"/>
        </a:xfrm>
      </p:grpSpPr>
      <p:sp>
        <p:nvSpPr>
          <p:cNvPr id="137" name="Google Shape;137;g48557ba52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48557ba52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5" name="Shape 255"/>
        <p:cNvGrpSpPr/>
        <p:nvPr/>
      </p:nvGrpSpPr>
      <p:grpSpPr>
        <a:xfrm>
          <a:off x="0" y="0"/>
          <a:ext cx="0" cy="0"/>
          <a:chOff x="0" y="0"/>
          <a:chExt cx="0" cy="0"/>
        </a:xfrm>
      </p:grpSpPr>
      <p:sp>
        <p:nvSpPr>
          <p:cNvPr id="256" name="Google Shape;256;g48702da06d_18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48702da06d_18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2" name="Shape 262"/>
        <p:cNvGrpSpPr/>
        <p:nvPr/>
      </p:nvGrpSpPr>
      <p:grpSpPr>
        <a:xfrm>
          <a:off x="0" y="0"/>
          <a:ext cx="0" cy="0"/>
          <a:chOff x="0" y="0"/>
          <a:chExt cx="0" cy="0"/>
        </a:xfrm>
      </p:grpSpPr>
      <p:sp>
        <p:nvSpPr>
          <p:cNvPr id="263" name="Google Shape;263;g48702da06d_3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48702da06d_3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8" name="Shape 268"/>
        <p:cNvGrpSpPr/>
        <p:nvPr/>
      </p:nvGrpSpPr>
      <p:grpSpPr>
        <a:xfrm>
          <a:off x="0" y="0"/>
          <a:ext cx="0" cy="0"/>
          <a:chOff x="0" y="0"/>
          <a:chExt cx="0" cy="0"/>
        </a:xfrm>
      </p:grpSpPr>
      <p:sp>
        <p:nvSpPr>
          <p:cNvPr id="269" name="Google Shape;269;g46209c35cb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46209c35cb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5" name="Shape 275"/>
        <p:cNvGrpSpPr/>
        <p:nvPr/>
      </p:nvGrpSpPr>
      <p:grpSpPr>
        <a:xfrm>
          <a:off x="0" y="0"/>
          <a:ext cx="0" cy="0"/>
          <a:chOff x="0" y="0"/>
          <a:chExt cx="0" cy="0"/>
        </a:xfrm>
      </p:grpSpPr>
      <p:sp>
        <p:nvSpPr>
          <p:cNvPr id="276" name="Google Shape;276;g48702da06d_5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48702da06d_5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1" name="Shape 281"/>
        <p:cNvGrpSpPr/>
        <p:nvPr/>
      </p:nvGrpSpPr>
      <p:grpSpPr>
        <a:xfrm>
          <a:off x="0" y="0"/>
          <a:ext cx="0" cy="0"/>
          <a:chOff x="0" y="0"/>
          <a:chExt cx="0" cy="0"/>
        </a:xfrm>
      </p:grpSpPr>
      <p:sp>
        <p:nvSpPr>
          <p:cNvPr id="282" name="Google Shape;282;g48702da06d_5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48702da06d_5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7" name="Shape 287"/>
        <p:cNvGrpSpPr/>
        <p:nvPr/>
      </p:nvGrpSpPr>
      <p:grpSpPr>
        <a:xfrm>
          <a:off x="0" y="0"/>
          <a:ext cx="0" cy="0"/>
          <a:chOff x="0" y="0"/>
          <a:chExt cx="0" cy="0"/>
        </a:xfrm>
      </p:grpSpPr>
      <p:sp>
        <p:nvSpPr>
          <p:cNvPr id="288" name="Google Shape;288;g48702da06d_5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48702da06d_5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3" name="Shape 293"/>
        <p:cNvGrpSpPr/>
        <p:nvPr/>
      </p:nvGrpSpPr>
      <p:grpSpPr>
        <a:xfrm>
          <a:off x="0" y="0"/>
          <a:ext cx="0" cy="0"/>
          <a:chOff x="0" y="0"/>
          <a:chExt cx="0" cy="0"/>
        </a:xfrm>
      </p:grpSpPr>
      <p:sp>
        <p:nvSpPr>
          <p:cNvPr id="294" name="Google Shape;294;g48702da06d_4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48702da06d_4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9" name="Shape 299"/>
        <p:cNvGrpSpPr/>
        <p:nvPr/>
      </p:nvGrpSpPr>
      <p:grpSpPr>
        <a:xfrm>
          <a:off x="0" y="0"/>
          <a:ext cx="0" cy="0"/>
          <a:chOff x="0" y="0"/>
          <a:chExt cx="0" cy="0"/>
        </a:xfrm>
      </p:grpSpPr>
      <p:sp>
        <p:nvSpPr>
          <p:cNvPr id="300" name="Google Shape;300;g48702da06d_4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48702da06d_4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6" name="Shape 306"/>
        <p:cNvGrpSpPr/>
        <p:nvPr/>
      </p:nvGrpSpPr>
      <p:grpSpPr>
        <a:xfrm>
          <a:off x="0" y="0"/>
          <a:ext cx="0" cy="0"/>
          <a:chOff x="0" y="0"/>
          <a:chExt cx="0" cy="0"/>
        </a:xfrm>
      </p:grpSpPr>
      <p:sp>
        <p:nvSpPr>
          <p:cNvPr id="307" name="Google Shape;307;g48702da06d_4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48702da06d_4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3" name="Shape 313"/>
        <p:cNvGrpSpPr/>
        <p:nvPr/>
      </p:nvGrpSpPr>
      <p:grpSpPr>
        <a:xfrm>
          <a:off x="0" y="0"/>
          <a:ext cx="0" cy="0"/>
          <a:chOff x="0" y="0"/>
          <a:chExt cx="0" cy="0"/>
        </a:xfrm>
      </p:grpSpPr>
      <p:sp>
        <p:nvSpPr>
          <p:cNvPr id="314" name="Google Shape;314;g48702da06d_4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48702da06d_4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 name="Shape 142"/>
        <p:cNvGrpSpPr/>
        <p:nvPr/>
      </p:nvGrpSpPr>
      <p:grpSpPr>
        <a:xfrm>
          <a:off x="0" y="0"/>
          <a:ext cx="0" cy="0"/>
          <a:chOff x="0" y="0"/>
          <a:chExt cx="0" cy="0"/>
        </a:xfrm>
      </p:grpSpPr>
      <p:sp>
        <p:nvSpPr>
          <p:cNvPr id="143" name="Google Shape;143;g48557ba528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48557ba528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0" name="Shape 320"/>
        <p:cNvGrpSpPr/>
        <p:nvPr/>
      </p:nvGrpSpPr>
      <p:grpSpPr>
        <a:xfrm>
          <a:off x="0" y="0"/>
          <a:ext cx="0" cy="0"/>
          <a:chOff x="0" y="0"/>
          <a:chExt cx="0" cy="0"/>
        </a:xfrm>
      </p:grpSpPr>
      <p:sp>
        <p:nvSpPr>
          <p:cNvPr id="321" name="Google Shape;321;g48702da06d_4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48702da06d_4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7" name="Shape 327"/>
        <p:cNvGrpSpPr/>
        <p:nvPr/>
      </p:nvGrpSpPr>
      <p:grpSpPr>
        <a:xfrm>
          <a:off x="0" y="0"/>
          <a:ext cx="0" cy="0"/>
          <a:chOff x="0" y="0"/>
          <a:chExt cx="0" cy="0"/>
        </a:xfrm>
      </p:grpSpPr>
      <p:sp>
        <p:nvSpPr>
          <p:cNvPr id="328" name="Google Shape;328;g48702da06d_4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48702da06d_4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4" name="Shape 334"/>
        <p:cNvGrpSpPr/>
        <p:nvPr/>
      </p:nvGrpSpPr>
      <p:grpSpPr>
        <a:xfrm>
          <a:off x="0" y="0"/>
          <a:ext cx="0" cy="0"/>
          <a:chOff x="0" y="0"/>
          <a:chExt cx="0" cy="0"/>
        </a:xfrm>
      </p:grpSpPr>
      <p:sp>
        <p:nvSpPr>
          <p:cNvPr id="335" name="Google Shape;335;g48702da06d_4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48702da06d_4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1" name="Shape 341"/>
        <p:cNvGrpSpPr/>
        <p:nvPr/>
      </p:nvGrpSpPr>
      <p:grpSpPr>
        <a:xfrm>
          <a:off x="0" y="0"/>
          <a:ext cx="0" cy="0"/>
          <a:chOff x="0" y="0"/>
          <a:chExt cx="0" cy="0"/>
        </a:xfrm>
      </p:grpSpPr>
      <p:sp>
        <p:nvSpPr>
          <p:cNvPr id="342" name="Google Shape;342;g48702da06d_4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48702da06d_4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7" name="Shape 347"/>
        <p:cNvGrpSpPr/>
        <p:nvPr/>
      </p:nvGrpSpPr>
      <p:grpSpPr>
        <a:xfrm>
          <a:off x="0" y="0"/>
          <a:ext cx="0" cy="0"/>
          <a:chOff x="0" y="0"/>
          <a:chExt cx="0" cy="0"/>
        </a:xfrm>
      </p:grpSpPr>
      <p:sp>
        <p:nvSpPr>
          <p:cNvPr id="348" name="Google Shape;348;g48702da06d_4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48702da06d_4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3" name="Shape 353"/>
        <p:cNvGrpSpPr/>
        <p:nvPr/>
      </p:nvGrpSpPr>
      <p:grpSpPr>
        <a:xfrm>
          <a:off x="0" y="0"/>
          <a:ext cx="0" cy="0"/>
          <a:chOff x="0" y="0"/>
          <a:chExt cx="0" cy="0"/>
        </a:xfrm>
      </p:grpSpPr>
      <p:sp>
        <p:nvSpPr>
          <p:cNvPr id="354" name="Google Shape;354;g48702da06d_4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48702da06d_4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9" name="Shape 359"/>
        <p:cNvGrpSpPr/>
        <p:nvPr/>
      </p:nvGrpSpPr>
      <p:grpSpPr>
        <a:xfrm>
          <a:off x="0" y="0"/>
          <a:ext cx="0" cy="0"/>
          <a:chOff x="0" y="0"/>
          <a:chExt cx="0" cy="0"/>
        </a:xfrm>
      </p:grpSpPr>
      <p:sp>
        <p:nvSpPr>
          <p:cNvPr id="360" name="Google Shape;360;g46222a5211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46222a5211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6" name="Shape 366"/>
        <p:cNvGrpSpPr/>
        <p:nvPr/>
      </p:nvGrpSpPr>
      <p:grpSpPr>
        <a:xfrm>
          <a:off x="0" y="0"/>
          <a:ext cx="0" cy="0"/>
          <a:chOff x="0" y="0"/>
          <a:chExt cx="0" cy="0"/>
        </a:xfrm>
      </p:grpSpPr>
      <p:sp>
        <p:nvSpPr>
          <p:cNvPr id="367" name="Google Shape;367;g48702da06d_4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48702da06d_4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2" name="Shape 372"/>
        <p:cNvGrpSpPr/>
        <p:nvPr/>
      </p:nvGrpSpPr>
      <p:grpSpPr>
        <a:xfrm>
          <a:off x="0" y="0"/>
          <a:ext cx="0" cy="0"/>
          <a:chOff x="0" y="0"/>
          <a:chExt cx="0" cy="0"/>
        </a:xfrm>
      </p:grpSpPr>
      <p:sp>
        <p:nvSpPr>
          <p:cNvPr id="373" name="Google Shape;373;g48702da06d_4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48702da06d_4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8" name="Shape 378"/>
        <p:cNvGrpSpPr/>
        <p:nvPr/>
      </p:nvGrpSpPr>
      <p:grpSpPr>
        <a:xfrm>
          <a:off x="0" y="0"/>
          <a:ext cx="0" cy="0"/>
          <a:chOff x="0" y="0"/>
          <a:chExt cx="0" cy="0"/>
        </a:xfrm>
      </p:grpSpPr>
      <p:sp>
        <p:nvSpPr>
          <p:cNvPr id="379" name="Google Shape;379;g48702da06d_4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0" name="Google Shape;380;g48702da06d_4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8" name="Shape 148"/>
        <p:cNvGrpSpPr/>
        <p:nvPr/>
      </p:nvGrpSpPr>
      <p:grpSpPr>
        <a:xfrm>
          <a:off x="0" y="0"/>
          <a:ext cx="0" cy="0"/>
          <a:chOff x="0" y="0"/>
          <a:chExt cx="0" cy="0"/>
        </a:xfrm>
      </p:grpSpPr>
      <p:sp>
        <p:nvSpPr>
          <p:cNvPr id="149" name="Google Shape;149;g46209c35c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46209c35c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5" name="Shape 385"/>
        <p:cNvGrpSpPr/>
        <p:nvPr/>
      </p:nvGrpSpPr>
      <p:grpSpPr>
        <a:xfrm>
          <a:off x="0" y="0"/>
          <a:ext cx="0" cy="0"/>
          <a:chOff x="0" y="0"/>
          <a:chExt cx="0" cy="0"/>
        </a:xfrm>
      </p:grpSpPr>
      <p:sp>
        <p:nvSpPr>
          <p:cNvPr id="386" name="Google Shape;386;g48702da06d_4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48702da06d_4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3" name="Shape 393"/>
        <p:cNvGrpSpPr/>
        <p:nvPr/>
      </p:nvGrpSpPr>
      <p:grpSpPr>
        <a:xfrm>
          <a:off x="0" y="0"/>
          <a:ext cx="0" cy="0"/>
          <a:chOff x="0" y="0"/>
          <a:chExt cx="0" cy="0"/>
        </a:xfrm>
      </p:grpSpPr>
      <p:sp>
        <p:nvSpPr>
          <p:cNvPr id="394" name="Google Shape;394;g48702da06d_4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48702da06d_4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2" name="Shape 402"/>
        <p:cNvGrpSpPr/>
        <p:nvPr/>
      </p:nvGrpSpPr>
      <p:grpSpPr>
        <a:xfrm>
          <a:off x="0" y="0"/>
          <a:ext cx="0" cy="0"/>
          <a:chOff x="0" y="0"/>
          <a:chExt cx="0" cy="0"/>
        </a:xfrm>
      </p:grpSpPr>
      <p:sp>
        <p:nvSpPr>
          <p:cNvPr id="403" name="Google Shape;403;g48702da06d_4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4" name="Google Shape;404;g48702da06d_4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8" name="Shape 408"/>
        <p:cNvGrpSpPr/>
        <p:nvPr/>
      </p:nvGrpSpPr>
      <p:grpSpPr>
        <a:xfrm>
          <a:off x="0" y="0"/>
          <a:ext cx="0" cy="0"/>
          <a:chOff x="0" y="0"/>
          <a:chExt cx="0" cy="0"/>
        </a:xfrm>
      </p:grpSpPr>
      <p:sp>
        <p:nvSpPr>
          <p:cNvPr id="409" name="Google Shape;409;g46222a5211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0" name="Google Shape;410;g46222a5211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3" name="Shape 413"/>
        <p:cNvGrpSpPr/>
        <p:nvPr/>
      </p:nvGrpSpPr>
      <p:grpSpPr>
        <a:xfrm>
          <a:off x="0" y="0"/>
          <a:ext cx="0" cy="0"/>
          <a:chOff x="0" y="0"/>
          <a:chExt cx="0" cy="0"/>
        </a:xfrm>
      </p:grpSpPr>
      <p:sp>
        <p:nvSpPr>
          <p:cNvPr id="414" name="Google Shape;414;g48702da06d_2_2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5" name="Google Shape;415;g48702da06d_2_2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1" name="Shape 421"/>
        <p:cNvGrpSpPr/>
        <p:nvPr/>
      </p:nvGrpSpPr>
      <p:grpSpPr>
        <a:xfrm>
          <a:off x="0" y="0"/>
          <a:ext cx="0" cy="0"/>
          <a:chOff x="0" y="0"/>
          <a:chExt cx="0" cy="0"/>
        </a:xfrm>
      </p:grpSpPr>
      <p:sp>
        <p:nvSpPr>
          <p:cNvPr id="422" name="Google Shape;422;g48702da06d_2_2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3" name="Google Shape;423;g48702da06d_2_2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9" name="Shape 429"/>
        <p:cNvGrpSpPr/>
        <p:nvPr/>
      </p:nvGrpSpPr>
      <p:grpSpPr>
        <a:xfrm>
          <a:off x="0" y="0"/>
          <a:ext cx="0" cy="0"/>
          <a:chOff x="0" y="0"/>
          <a:chExt cx="0" cy="0"/>
        </a:xfrm>
      </p:grpSpPr>
      <p:sp>
        <p:nvSpPr>
          <p:cNvPr id="430" name="Google Shape;430;g48702da06d_2_2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1" name="Google Shape;431;g48702da06d_2_2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8" name="Shape 438"/>
        <p:cNvGrpSpPr/>
        <p:nvPr/>
      </p:nvGrpSpPr>
      <p:grpSpPr>
        <a:xfrm>
          <a:off x="0" y="0"/>
          <a:ext cx="0" cy="0"/>
          <a:chOff x="0" y="0"/>
          <a:chExt cx="0" cy="0"/>
        </a:xfrm>
      </p:grpSpPr>
      <p:sp>
        <p:nvSpPr>
          <p:cNvPr id="439" name="Google Shape;439;g48702da06d_2_2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0" name="Google Shape;440;g48702da06d_2_2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8" name="Shape 448"/>
        <p:cNvGrpSpPr/>
        <p:nvPr/>
      </p:nvGrpSpPr>
      <p:grpSpPr>
        <a:xfrm>
          <a:off x="0" y="0"/>
          <a:ext cx="0" cy="0"/>
          <a:chOff x="0" y="0"/>
          <a:chExt cx="0" cy="0"/>
        </a:xfrm>
      </p:grpSpPr>
      <p:sp>
        <p:nvSpPr>
          <p:cNvPr id="449" name="Google Shape;449;g46222a5211_1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0" name="Google Shape;450;g46222a5211_1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4" name="Shape 454"/>
        <p:cNvGrpSpPr/>
        <p:nvPr/>
      </p:nvGrpSpPr>
      <p:grpSpPr>
        <a:xfrm>
          <a:off x="0" y="0"/>
          <a:ext cx="0" cy="0"/>
          <a:chOff x="0" y="0"/>
          <a:chExt cx="0" cy="0"/>
        </a:xfrm>
      </p:grpSpPr>
      <p:sp>
        <p:nvSpPr>
          <p:cNvPr id="455" name="Google Shape;455;g46222a5211_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6" name="Google Shape;456;g46222a5211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3" name="Shape 153"/>
        <p:cNvGrpSpPr/>
        <p:nvPr/>
      </p:nvGrpSpPr>
      <p:grpSpPr>
        <a:xfrm>
          <a:off x="0" y="0"/>
          <a:ext cx="0" cy="0"/>
          <a:chOff x="0" y="0"/>
          <a:chExt cx="0" cy="0"/>
        </a:xfrm>
      </p:grpSpPr>
      <p:sp>
        <p:nvSpPr>
          <p:cNvPr id="154" name="Google Shape;154;g46209c35cb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46209c35cb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1" name="Shape 461"/>
        <p:cNvGrpSpPr/>
        <p:nvPr/>
      </p:nvGrpSpPr>
      <p:grpSpPr>
        <a:xfrm>
          <a:off x="0" y="0"/>
          <a:ext cx="0" cy="0"/>
          <a:chOff x="0" y="0"/>
          <a:chExt cx="0" cy="0"/>
        </a:xfrm>
      </p:grpSpPr>
      <p:sp>
        <p:nvSpPr>
          <p:cNvPr id="462" name="Google Shape;462;g46222a5211_2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3" name="Google Shape;463;g46222a5211_2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8" name="Shape 468"/>
        <p:cNvGrpSpPr/>
        <p:nvPr/>
      </p:nvGrpSpPr>
      <p:grpSpPr>
        <a:xfrm>
          <a:off x="0" y="0"/>
          <a:ext cx="0" cy="0"/>
          <a:chOff x="0" y="0"/>
          <a:chExt cx="0" cy="0"/>
        </a:xfrm>
      </p:grpSpPr>
      <p:sp>
        <p:nvSpPr>
          <p:cNvPr id="469" name="Google Shape;469;g46222a5211_2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0" name="Google Shape;470;g46222a5211_2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4" name="Shape 474"/>
        <p:cNvGrpSpPr/>
        <p:nvPr/>
      </p:nvGrpSpPr>
      <p:grpSpPr>
        <a:xfrm>
          <a:off x="0" y="0"/>
          <a:ext cx="0" cy="0"/>
          <a:chOff x="0" y="0"/>
          <a:chExt cx="0" cy="0"/>
        </a:xfrm>
      </p:grpSpPr>
      <p:sp>
        <p:nvSpPr>
          <p:cNvPr id="475" name="Google Shape;475;g46222a5211_2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6" name="Google Shape;476;g46222a5211_2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2" name="Shape 482"/>
        <p:cNvGrpSpPr/>
        <p:nvPr/>
      </p:nvGrpSpPr>
      <p:grpSpPr>
        <a:xfrm>
          <a:off x="0" y="0"/>
          <a:ext cx="0" cy="0"/>
          <a:chOff x="0" y="0"/>
          <a:chExt cx="0" cy="0"/>
        </a:xfrm>
      </p:grpSpPr>
      <p:sp>
        <p:nvSpPr>
          <p:cNvPr id="483" name="Google Shape;483;g46222a5211_2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4" name="Google Shape;484;g46222a5211_2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9" name="Shape 489"/>
        <p:cNvGrpSpPr/>
        <p:nvPr/>
      </p:nvGrpSpPr>
      <p:grpSpPr>
        <a:xfrm>
          <a:off x="0" y="0"/>
          <a:ext cx="0" cy="0"/>
          <a:chOff x="0" y="0"/>
          <a:chExt cx="0" cy="0"/>
        </a:xfrm>
      </p:grpSpPr>
      <p:sp>
        <p:nvSpPr>
          <p:cNvPr id="490" name="Google Shape;490;g46222a5211_2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1" name="Google Shape;491;g46222a5211_2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6" name="Shape 496"/>
        <p:cNvGrpSpPr/>
        <p:nvPr/>
      </p:nvGrpSpPr>
      <p:grpSpPr>
        <a:xfrm>
          <a:off x="0" y="0"/>
          <a:ext cx="0" cy="0"/>
          <a:chOff x="0" y="0"/>
          <a:chExt cx="0" cy="0"/>
        </a:xfrm>
      </p:grpSpPr>
      <p:sp>
        <p:nvSpPr>
          <p:cNvPr id="497" name="Google Shape;497;g46222a5211_2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8" name="Google Shape;498;g46222a5211_2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3" name="Shape 503"/>
        <p:cNvGrpSpPr/>
        <p:nvPr/>
      </p:nvGrpSpPr>
      <p:grpSpPr>
        <a:xfrm>
          <a:off x="0" y="0"/>
          <a:ext cx="0" cy="0"/>
          <a:chOff x="0" y="0"/>
          <a:chExt cx="0" cy="0"/>
        </a:xfrm>
      </p:grpSpPr>
      <p:sp>
        <p:nvSpPr>
          <p:cNvPr id="504" name="Google Shape;504;g46222a5211_2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5" name="Google Shape;505;g46222a5211_2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0" name="Shape 510"/>
        <p:cNvGrpSpPr/>
        <p:nvPr/>
      </p:nvGrpSpPr>
      <p:grpSpPr>
        <a:xfrm>
          <a:off x="0" y="0"/>
          <a:ext cx="0" cy="0"/>
          <a:chOff x="0" y="0"/>
          <a:chExt cx="0" cy="0"/>
        </a:xfrm>
      </p:grpSpPr>
      <p:sp>
        <p:nvSpPr>
          <p:cNvPr id="511" name="Google Shape;511;g46222a5211_2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2" name="Google Shape;512;g46222a5211_2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9" name="Shape 159"/>
        <p:cNvGrpSpPr/>
        <p:nvPr/>
      </p:nvGrpSpPr>
      <p:grpSpPr>
        <a:xfrm>
          <a:off x="0" y="0"/>
          <a:ext cx="0" cy="0"/>
          <a:chOff x="0" y="0"/>
          <a:chExt cx="0" cy="0"/>
        </a:xfrm>
      </p:grpSpPr>
      <p:sp>
        <p:nvSpPr>
          <p:cNvPr id="160" name="Google Shape;160;g48557ba528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48557ba528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5" name="Shape 165"/>
        <p:cNvGrpSpPr/>
        <p:nvPr/>
      </p:nvGrpSpPr>
      <p:grpSpPr>
        <a:xfrm>
          <a:off x="0" y="0"/>
          <a:ext cx="0" cy="0"/>
          <a:chOff x="0" y="0"/>
          <a:chExt cx="0" cy="0"/>
        </a:xfrm>
      </p:grpSpPr>
      <p:sp>
        <p:nvSpPr>
          <p:cNvPr id="166" name="Google Shape;166;g48557ba528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48557ba528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4" name="Shape 174"/>
        <p:cNvGrpSpPr/>
        <p:nvPr/>
      </p:nvGrpSpPr>
      <p:grpSpPr>
        <a:xfrm>
          <a:off x="0" y="0"/>
          <a:ext cx="0" cy="0"/>
          <a:chOff x="0" y="0"/>
          <a:chExt cx="0" cy="0"/>
        </a:xfrm>
      </p:grpSpPr>
      <p:sp>
        <p:nvSpPr>
          <p:cNvPr id="175" name="Google Shape;175;g48702da06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48702da06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3" name="Shape 183"/>
        <p:cNvGrpSpPr/>
        <p:nvPr/>
      </p:nvGrpSpPr>
      <p:grpSpPr>
        <a:xfrm>
          <a:off x="0" y="0"/>
          <a:ext cx="0" cy="0"/>
          <a:chOff x="0" y="0"/>
          <a:chExt cx="0" cy="0"/>
        </a:xfrm>
      </p:grpSpPr>
      <p:sp>
        <p:nvSpPr>
          <p:cNvPr id="184" name="Google Shape;184;g48702da06d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48702da06d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3537150" y="1578400"/>
            <a:ext cx="5017500" cy="1578900"/>
          </a:xfrm>
          <a:prstGeom prst="rect">
            <a:avLst/>
          </a:prstGeom>
        </p:spPr>
        <p:txBody>
          <a:bodyPr anchorCtr="0" anchor="t" bIns="91425" lIns="91425" spcFirstLastPara="1" rIns="91425" wrap="square" tIns="91425"/>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7" name="Google Shape;17;p2"/>
          <p:cNvSpPr txBox="1"/>
          <p:nvPr>
            <p:ph idx="1" type="subTitle"/>
          </p:nvPr>
        </p:nvSpPr>
        <p:spPr>
          <a:xfrm>
            <a:off x="5083950" y="3924925"/>
            <a:ext cx="3470700" cy="506100"/>
          </a:xfrm>
          <a:prstGeom prst="rect">
            <a:avLst/>
          </a:prstGeom>
        </p:spPr>
        <p:txBody>
          <a:bodyPr anchorCtr="0" anchor="t" bIns="91425" lIns="91425" spcFirstLastPara="1" rIns="91425" wrap="square" tIns="91425"/>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8" name="Google Shape;18;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105"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1"/>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1"/>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1"/>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1"/>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1"/>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1"/>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1"/>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1"/>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1"/>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1"/>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1"/>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1"/>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 name="Google Shape;125;p11"/>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p:nvPr>
            <p:ph idx="1" type="body"/>
          </p:nvPr>
        </p:nvSpPr>
        <p:spPr>
          <a:xfrm>
            <a:off x="823850" y="2643124"/>
            <a:ext cx="4776000" cy="12189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27" name="Google Shape;12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28" name="Shape 128"/>
        <p:cNvGrpSpPr/>
        <p:nvPr/>
      </p:nvGrpSpPr>
      <p:grpSpPr>
        <a:xfrm>
          <a:off x="0" y="0"/>
          <a:ext cx="0" cy="0"/>
          <a:chOff x="0" y="0"/>
          <a:chExt cx="0" cy="0"/>
        </a:xfrm>
      </p:grpSpPr>
      <p:sp>
        <p:nvSpPr>
          <p:cNvPr id="129" name="Google Shape;12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9"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 name="Google Shape;39;p3"/>
          <p:cNvSpPr txBox="1"/>
          <p:nvPr>
            <p:ph type="title"/>
          </p:nvPr>
        </p:nvSpPr>
        <p:spPr>
          <a:xfrm>
            <a:off x="823850" y="2053000"/>
            <a:ext cx="4587000" cy="1148700"/>
          </a:xfrm>
          <a:prstGeom prst="rect">
            <a:avLst/>
          </a:prstGeom>
        </p:spPr>
        <p:txBody>
          <a:bodyPr anchorCtr="0" anchor="ctr"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0" name="Google Shape;40;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4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4"/>
          <p:cNvSpPr txBox="1"/>
          <p:nvPr>
            <p:ph type="title"/>
          </p:nvPr>
        </p:nvSpPr>
        <p:spPr>
          <a:xfrm>
            <a:off x="1297500" y="393750"/>
            <a:ext cx="7038900" cy="914100"/>
          </a:xfrm>
          <a:prstGeom prst="rect">
            <a:avLst/>
          </a:prstGeom>
        </p:spPr>
        <p:txBody>
          <a:bodyPr anchorCtr="0" anchor="t"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6" name="Google Shape;46;p4"/>
          <p:cNvSpPr txBox="1"/>
          <p:nvPr>
            <p:ph idx="1" type="body"/>
          </p:nvPr>
        </p:nvSpPr>
        <p:spPr>
          <a:xfrm>
            <a:off x="1297500" y="1567550"/>
            <a:ext cx="7038900" cy="29112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47" name="Google Shape;47;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48"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5"/>
          <p:cNvSpPr txBox="1"/>
          <p:nvPr>
            <p:ph type="title"/>
          </p:nvPr>
        </p:nvSpPr>
        <p:spPr>
          <a:xfrm>
            <a:off x="1297500" y="393750"/>
            <a:ext cx="7038900" cy="914100"/>
          </a:xfrm>
          <a:prstGeom prst="rect">
            <a:avLst/>
          </a:prstGeom>
        </p:spPr>
        <p:txBody>
          <a:bodyPr anchorCtr="0" anchor="t"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3" name="Google Shape;53;p5"/>
          <p:cNvSpPr txBox="1"/>
          <p:nvPr>
            <p:ph idx="1" type="body"/>
          </p:nvPr>
        </p:nvSpPr>
        <p:spPr>
          <a:xfrm>
            <a:off x="1297500" y="1567550"/>
            <a:ext cx="3403200" cy="29112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4" name="Google Shape;54;p5"/>
          <p:cNvSpPr txBox="1"/>
          <p:nvPr>
            <p:ph idx="2" type="body"/>
          </p:nvPr>
        </p:nvSpPr>
        <p:spPr>
          <a:xfrm>
            <a:off x="4933221" y="1567550"/>
            <a:ext cx="3403200" cy="29112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5" name="Google Shape;5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56"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6"/>
          <p:cNvSpPr txBox="1"/>
          <p:nvPr>
            <p:ph type="title"/>
          </p:nvPr>
        </p:nvSpPr>
        <p:spPr>
          <a:xfrm>
            <a:off x="1297500" y="393750"/>
            <a:ext cx="7038900" cy="914100"/>
          </a:xfrm>
          <a:prstGeom prst="rect">
            <a:avLst/>
          </a:prstGeom>
        </p:spPr>
        <p:txBody>
          <a:bodyPr anchorCtr="0" anchor="t"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1" name="Google Shape;61;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62"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7"/>
          <p:cNvSpPr txBox="1"/>
          <p:nvPr>
            <p:ph type="title"/>
          </p:nvPr>
        </p:nvSpPr>
        <p:spPr>
          <a:xfrm>
            <a:off x="1297500" y="393750"/>
            <a:ext cx="3798900" cy="1493100"/>
          </a:xfrm>
          <a:prstGeom prst="rect">
            <a:avLst/>
          </a:prstGeom>
        </p:spPr>
        <p:txBody>
          <a:bodyPr anchorCtr="0" anchor="t"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7" name="Google Shape;67;p7"/>
          <p:cNvSpPr txBox="1"/>
          <p:nvPr>
            <p:ph idx="1" type="body"/>
          </p:nvPr>
        </p:nvSpPr>
        <p:spPr>
          <a:xfrm>
            <a:off x="1297500" y="1972550"/>
            <a:ext cx="3798900" cy="24159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8" name="Google Shape;68;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69"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8"/>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8"/>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8"/>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8"/>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8"/>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8"/>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8"/>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8"/>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 name="Google Shape;89;p8"/>
          <p:cNvSpPr txBox="1"/>
          <p:nvPr>
            <p:ph type="title"/>
          </p:nvPr>
        </p:nvSpPr>
        <p:spPr>
          <a:xfrm>
            <a:off x="823850" y="866775"/>
            <a:ext cx="4587000" cy="3521100"/>
          </a:xfrm>
          <a:prstGeom prst="rect">
            <a:avLst/>
          </a:prstGeom>
        </p:spPr>
        <p:txBody>
          <a:bodyPr anchorCtr="0" anchor="ctr"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0" name="Google Shape;90;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9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9"/>
          <p:cNvSpPr txBox="1"/>
          <p:nvPr>
            <p:ph type="title"/>
          </p:nvPr>
        </p:nvSpPr>
        <p:spPr>
          <a:xfrm>
            <a:off x="1297500" y="1658325"/>
            <a:ext cx="3036300" cy="1751700"/>
          </a:xfrm>
          <a:prstGeom prst="rect">
            <a:avLst/>
          </a:prstGeom>
        </p:spPr>
        <p:txBody>
          <a:bodyPr anchorCtr="0" anchor="t"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96" name="Google Shape;96;p9"/>
          <p:cNvSpPr txBox="1"/>
          <p:nvPr>
            <p:ph idx="1" type="subTitle"/>
          </p:nvPr>
        </p:nvSpPr>
        <p:spPr>
          <a:xfrm>
            <a:off x="1297500" y="3538000"/>
            <a:ext cx="3036300" cy="506100"/>
          </a:xfrm>
          <a:prstGeom prst="rect">
            <a:avLst/>
          </a:prstGeom>
        </p:spPr>
        <p:txBody>
          <a:bodyPr anchorCtr="0" anchor="t" bIns="91425" lIns="91425" spcFirstLastPara="1" rIns="91425" wrap="square" tIns="91425"/>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97" name="Google Shape;97;p9"/>
          <p:cNvSpPr txBox="1"/>
          <p:nvPr>
            <p:ph idx="2" type="body"/>
          </p:nvPr>
        </p:nvSpPr>
        <p:spPr>
          <a:xfrm>
            <a:off x="4648200" y="1696600"/>
            <a:ext cx="3676800" cy="23475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8" name="Google Shape;98;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99"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0"/>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10"/>
          <p:cNvSpPr txBox="1"/>
          <p:nvPr>
            <p:ph idx="1" type="body"/>
          </p:nvPr>
        </p:nvSpPr>
        <p:spPr>
          <a:xfrm>
            <a:off x="812725" y="4305375"/>
            <a:ext cx="6936000" cy="5238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300"/>
              <a:buNone/>
              <a:defRPr/>
            </a:lvl1pPr>
          </a:lstStyle>
          <a:p/>
        </p:txBody>
      </p:sp>
      <p:sp>
        <p:nvSpPr>
          <p:cNvPr id="104" name="Google Shape;10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3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41.gi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2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2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1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2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1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1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2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4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2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25.png"/><Relationship Id="rId4" Type="http://schemas.openxmlformats.org/officeDocument/2006/relationships/image" Target="../media/image2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28.png"/><Relationship Id="rId4" Type="http://schemas.openxmlformats.org/officeDocument/2006/relationships/image" Target="../media/image2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3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34.png"/><Relationship Id="rId4" Type="http://schemas.openxmlformats.org/officeDocument/2006/relationships/image" Target="../media/image3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33.png"/><Relationship Id="rId4" Type="http://schemas.openxmlformats.org/officeDocument/2006/relationships/image" Target="../media/image3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36.png"/><Relationship Id="rId4" Type="http://schemas.openxmlformats.org/officeDocument/2006/relationships/image" Target="../media/image35.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38.png"/><Relationship Id="rId4" Type="http://schemas.openxmlformats.org/officeDocument/2006/relationships/image" Target="../media/image37.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4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46.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43.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44.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4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7.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6.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 name="Shape 133"/>
        <p:cNvGrpSpPr/>
        <p:nvPr/>
      </p:nvGrpSpPr>
      <p:grpSpPr>
        <a:xfrm>
          <a:off x="0" y="0"/>
          <a:ext cx="0" cy="0"/>
          <a:chOff x="0" y="0"/>
          <a:chExt cx="0" cy="0"/>
        </a:xfrm>
      </p:grpSpPr>
      <p:sp>
        <p:nvSpPr>
          <p:cNvPr id="134" name="Google Shape;134;p13"/>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Public Safety Data Final Presentation</a:t>
            </a:r>
            <a:endParaRPr/>
          </a:p>
        </p:txBody>
      </p:sp>
      <p:sp>
        <p:nvSpPr>
          <p:cNvPr id="135" name="Google Shape;135;p13"/>
          <p:cNvSpPr txBox="1"/>
          <p:nvPr>
            <p:ph idx="1" type="subTitle"/>
          </p:nvPr>
        </p:nvSpPr>
        <p:spPr>
          <a:xfrm>
            <a:off x="5083950" y="3479825"/>
            <a:ext cx="3470700" cy="1344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1800">
                <a:solidFill>
                  <a:srgbClr val="FFFFFF"/>
                </a:solidFill>
                <a:latin typeface="Arial"/>
                <a:ea typeface="Arial"/>
                <a:cs typeface="Arial"/>
                <a:sym typeface="Arial"/>
              </a:rPr>
              <a:t>Daniel Wingo</a:t>
            </a:r>
            <a:endParaRPr sz="1800">
              <a:solidFill>
                <a:srgbClr val="FFFFFF"/>
              </a:solidFill>
              <a:latin typeface="Arial"/>
              <a:ea typeface="Arial"/>
              <a:cs typeface="Arial"/>
              <a:sym typeface="Arial"/>
            </a:endParaRPr>
          </a:p>
          <a:p>
            <a:pPr indent="0" lvl="0" marL="0" rtl="0" algn="ctr">
              <a:spcBef>
                <a:spcPts val="0"/>
              </a:spcBef>
              <a:spcAft>
                <a:spcPts val="0"/>
              </a:spcAft>
              <a:buClr>
                <a:srgbClr val="000000"/>
              </a:buClr>
              <a:buSzPts val="1100"/>
              <a:buFont typeface="Arial"/>
              <a:buNone/>
            </a:pPr>
            <a:r>
              <a:rPr lang="en" sz="1800">
                <a:solidFill>
                  <a:srgbClr val="FFFFFF"/>
                </a:solidFill>
                <a:latin typeface="Arial"/>
                <a:ea typeface="Arial"/>
                <a:cs typeface="Arial"/>
                <a:sym typeface="Arial"/>
              </a:rPr>
              <a:t>Linh Tran</a:t>
            </a:r>
            <a:endParaRPr sz="1800">
              <a:solidFill>
                <a:srgbClr val="FFFFFF"/>
              </a:solidFill>
              <a:latin typeface="Arial"/>
              <a:ea typeface="Arial"/>
              <a:cs typeface="Arial"/>
              <a:sym typeface="Arial"/>
            </a:endParaRPr>
          </a:p>
          <a:p>
            <a:pPr indent="0" lvl="0" marL="0" rtl="0" algn="ctr">
              <a:spcBef>
                <a:spcPts val="0"/>
              </a:spcBef>
              <a:spcAft>
                <a:spcPts val="0"/>
              </a:spcAft>
              <a:buClr>
                <a:srgbClr val="000000"/>
              </a:buClr>
              <a:buSzPts val="1100"/>
              <a:buFont typeface="Arial"/>
              <a:buNone/>
            </a:pPr>
            <a:r>
              <a:rPr lang="en" sz="1800">
                <a:solidFill>
                  <a:srgbClr val="FFFFFF"/>
                </a:solidFill>
                <a:latin typeface="Arial"/>
                <a:ea typeface="Arial"/>
                <a:cs typeface="Arial"/>
                <a:sym typeface="Arial"/>
              </a:rPr>
              <a:t>Oana Dumitrescu</a:t>
            </a:r>
            <a:endParaRPr sz="1800">
              <a:solidFill>
                <a:srgbClr val="FFFFFF"/>
              </a:solidFill>
              <a:latin typeface="Arial"/>
              <a:ea typeface="Arial"/>
              <a:cs typeface="Arial"/>
              <a:sym typeface="Arial"/>
            </a:endParaRPr>
          </a:p>
          <a:p>
            <a:pPr indent="0" lvl="0" marL="0" rtl="0" algn="ctr">
              <a:spcBef>
                <a:spcPts val="0"/>
              </a:spcBef>
              <a:spcAft>
                <a:spcPts val="0"/>
              </a:spcAft>
              <a:buClr>
                <a:srgbClr val="000000"/>
              </a:buClr>
              <a:buSzPts val="1100"/>
              <a:buFont typeface="Arial"/>
              <a:buNone/>
            </a:pPr>
            <a:r>
              <a:rPr lang="en" sz="1800">
                <a:solidFill>
                  <a:srgbClr val="FFFFFF"/>
                </a:solidFill>
                <a:latin typeface="Arial"/>
                <a:ea typeface="Arial"/>
                <a:cs typeface="Arial"/>
                <a:sym typeface="Arial"/>
              </a:rPr>
              <a:t>Saed SayedAhmed</a:t>
            </a:r>
            <a:endParaRPr sz="1800">
              <a:solidFill>
                <a:srgbClr val="FFFFFF"/>
              </a:solidFill>
              <a:latin typeface="Arial"/>
              <a:ea typeface="Arial"/>
              <a:cs typeface="Arial"/>
              <a:sym typeface="Arial"/>
            </a:endParaRPr>
          </a:p>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4" name="Shape 194"/>
        <p:cNvGrpSpPr/>
        <p:nvPr/>
      </p:nvGrpSpPr>
      <p:grpSpPr>
        <a:xfrm>
          <a:off x="0" y="0"/>
          <a:ext cx="0" cy="0"/>
          <a:chOff x="0" y="0"/>
          <a:chExt cx="0" cy="0"/>
        </a:xfrm>
      </p:grpSpPr>
      <p:sp>
        <p:nvSpPr>
          <p:cNvPr id="195" name="Google Shape;195;p22"/>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Conclusion</a:t>
            </a:r>
            <a:endParaRPr/>
          </a:p>
        </p:txBody>
      </p:sp>
      <p:sp>
        <p:nvSpPr>
          <p:cNvPr id="196" name="Google Shape;196;p22"/>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1600"/>
              </a:spcBef>
              <a:spcAft>
                <a:spcPts val="0"/>
              </a:spcAft>
              <a:buNone/>
            </a:pPr>
            <a:r>
              <a:rPr lang="en"/>
              <a:t>At first with just the data analytics that a machine learning model for predicting a priority based on the nature and other features may have been unlikely to have great accuracy on predicting the priorities.</a:t>
            </a:r>
            <a:endParaRPr/>
          </a:p>
          <a:p>
            <a:pPr indent="0" lvl="0" marL="0" rtl="0" algn="l">
              <a:spcBef>
                <a:spcPts val="1600"/>
              </a:spcBef>
              <a:spcAft>
                <a:spcPts val="1600"/>
              </a:spcAft>
              <a:buNone/>
            </a:pPr>
            <a:r>
              <a:rPr lang="en"/>
              <a:t>But using clustering models like K neighbors, Decision Tree Classifier and random forest </a:t>
            </a:r>
            <a:r>
              <a:rPr lang="en"/>
              <a:t>classifier</a:t>
            </a:r>
            <a:r>
              <a:rPr lang="en"/>
              <a:t>  seem to show some pretty good accuracy.</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0" name="Shape 200"/>
        <p:cNvGrpSpPr/>
        <p:nvPr/>
      </p:nvGrpSpPr>
      <p:grpSpPr>
        <a:xfrm>
          <a:off x="0" y="0"/>
          <a:ext cx="0" cy="0"/>
          <a:chOff x="0" y="0"/>
          <a:chExt cx="0" cy="0"/>
        </a:xfrm>
      </p:grpSpPr>
      <p:sp>
        <p:nvSpPr>
          <p:cNvPr id="201" name="Google Shape;201;p23"/>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Linh</a:t>
            </a:r>
            <a:endParaRPr/>
          </a:p>
          <a:p>
            <a:pPr indent="0" lvl="0" marL="0" rtl="0" algn="l">
              <a:spcBef>
                <a:spcPts val="0"/>
              </a:spcBef>
              <a:spcAft>
                <a:spcPts val="0"/>
              </a:spcAft>
              <a:buClr>
                <a:srgbClr val="000000"/>
              </a:buClr>
              <a:buSzPts val="1100"/>
              <a:buFont typeface="Arial"/>
              <a:buNone/>
            </a:pPr>
            <a:r>
              <a:rPr lang="en"/>
              <a:t>GitHub: ltran1109</a:t>
            </a:r>
            <a:endParaRPr/>
          </a:p>
          <a:p>
            <a:pPr indent="0" lvl="0" marL="0" rtl="0" algn="l">
              <a:spcBef>
                <a:spcPts val="0"/>
              </a:spcBef>
              <a:spcAft>
                <a:spcPts val="0"/>
              </a:spcAft>
              <a:buClr>
                <a:srgbClr val="000000"/>
              </a:buClr>
              <a:buSzPts val="1100"/>
              <a:buFont typeface="Arial"/>
              <a:buNone/>
            </a:pPr>
            <a:r>
              <a:t/>
            </a:r>
            <a:endParaRPr/>
          </a:p>
          <a:p>
            <a:pPr indent="0" lvl="0" marL="0" rtl="0" algn="l">
              <a:spcBef>
                <a:spcPts val="0"/>
              </a:spcBef>
              <a:spcAft>
                <a:spcPts val="0"/>
              </a:spcAft>
              <a:buClr>
                <a:srgbClr val="000000"/>
              </a:buClr>
              <a:buSzPts val="1100"/>
              <a:buFont typeface="Arial"/>
              <a:buNone/>
            </a:pPr>
            <a:r>
              <a:rPr lang="en"/>
              <a:t>Nature vs. response time</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5" name="Shape 205"/>
        <p:cNvGrpSpPr/>
        <p:nvPr/>
      </p:nvGrpSpPr>
      <p:grpSpPr>
        <a:xfrm>
          <a:off x="0" y="0"/>
          <a:ext cx="0" cy="0"/>
          <a:chOff x="0" y="0"/>
          <a:chExt cx="0" cy="0"/>
        </a:xfrm>
      </p:grpSpPr>
      <p:sp>
        <p:nvSpPr>
          <p:cNvPr id="206" name="Google Shape;206;p2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Features</a:t>
            </a:r>
            <a:endParaRPr/>
          </a:p>
        </p:txBody>
      </p:sp>
      <p:sp>
        <p:nvSpPr>
          <p:cNvPr id="207" name="Google Shape;207;p24"/>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Data dictionaries:</a:t>
            </a:r>
            <a:endParaRPr sz="2400"/>
          </a:p>
          <a:p>
            <a:pPr indent="0" lvl="0" marL="0" rtl="0" algn="l">
              <a:spcBef>
                <a:spcPts val="1600"/>
              </a:spcBef>
              <a:spcAft>
                <a:spcPts val="0"/>
              </a:spcAft>
              <a:buNone/>
            </a:pPr>
            <a:r>
              <a:rPr lang="en" sz="1400"/>
              <a:t>S</a:t>
            </a:r>
            <a:r>
              <a:rPr lang="en" sz="1400"/>
              <a:t>ecsdi2en: Seconds from first dispatch to first enroute</a:t>
            </a:r>
            <a:endParaRPr sz="1400"/>
          </a:p>
          <a:p>
            <a:pPr indent="0" lvl="0" marL="0" rtl="0" algn="l">
              <a:spcBef>
                <a:spcPts val="1600"/>
              </a:spcBef>
              <a:spcAft>
                <a:spcPts val="0"/>
              </a:spcAft>
              <a:buNone/>
            </a:pPr>
            <a:r>
              <a:rPr lang="en" sz="1400"/>
              <a:t>Secs2en: Seconds to first enroute</a:t>
            </a:r>
            <a:endParaRPr sz="1400"/>
          </a:p>
          <a:p>
            <a:pPr indent="0" lvl="0" marL="0" rtl="0" algn="l">
              <a:spcBef>
                <a:spcPts val="1600"/>
              </a:spcBef>
              <a:spcAft>
                <a:spcPts val="0"/>
              </a:spcAft>
              <a:buNone/>
            </a:pPr>
            <a:r>
              <a:rPr lang="en" sz="1400"/>
              <a:t>Secs2di: Seconds to call dispatch</a:t>
            </a:r>
            <a:endParaRPr sz="1400"/>
          </a:p>
          <a:p>
            <a:pPr indent="0" lvl="0" marL="0" rtl="0" algn="l">
              <a:spcBef>
                <a:spcPts val="1600"/>
              </a:spcBef>
              <a:spcAft>
                <a:spcPts val="0"/>
              </a:spcAft>
              <a:buNone/>
            </a:pPr>
            <a:r>
              <a:rPr lang="en" sz="1400"/>
              <a:t>Sec2Ar: Second to arrival</a:t>
            </a:r>
            <a:endParaRPr sz="1400"/>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1" name="Shape 211"/>
        <p:cNvGrpSpPr/>
        <p:nvPr/>
      </p:nvGrpSpPr>
      <p:grpSpPr>
        <a:xfrm>
          <a:off x="0" y="0"/>
          <a:ext cx="0" cy="0"/>
          <a:chOff x="0" y="0"/>
          <a:chExt cx="0" cy="0"/>
        </a:xfrm>
      </p:grpSpPr>
      <p:sp>
        <p:nvSpPr>
          <p:cNvPr id="212" name="Google Shape;212;p2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Ems_response time</a:t>
            </a:r>
            <a:endParaRPr/>
          </a:p>
        </p:txBody>
      </p:sp>
      <p:sp>
        <p:nvSpPr>
          <p:cNvPr id="213" name="Google Shape;213;p25"/>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14" name="Google Shape;214;p25"/>
          <p:cNvPicPr preferRelativeResize="0"/>
          <p:nvPr/>
        </p:nvPicPr>
        <p:blipFill>
          <a:blip r:embed="rId3">
            <a:alphaModFix/>
          </a:blip>
          <a:stretch>
            <a:fillRect/>
          </a:stretch>
        </p:blipFill>
        <p:spPr>
          <a:xfrm>
            <a:off x="1235375" y="1067175"/>
            <a:ext cx="7568499" cy="37334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8" name="Shape 218"/>
        <p:cNvGrpSpPr/>
        <p:nvPr/>
      </p:nvGrpSpPr>
      <p:grpSpPr>
        <a:xfrm>
          <a:off x="0" y="0"/>
          <a:ext cx="0" cy="0"/>
          <a:chOff x="0" y="0"/>
          <a:chExt cx="0" cy="0"/>
        </a:xfrm>
      </p:grpSpPr>
      <p:sp>
        <p:nvSpPr>
          <p:cNvPr id="219" name="Google Shape;219;p2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26"/>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21" name="Google Shape;221;p26"/>
          <p:cNvPicPr preferRelativeResize="0"/>
          <p:nvPr/>
        </p:nvPicPr>
        <p:blipFill>
          <a:blip r:embed="rId3">
            <a:alphaModFix/>
          </a:blip>
          <a:stretch>
            <a:fillRect/>
          </a:stretch>
        </p:blipFill>
        <p:spPr>
          <a:xfrm>
            <a:off x="1691363" y="393750"/>
            <a:ext cx="5761275" cy="45875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5" name="Shape 225"/>
        <p:cNvGrpSpPr/>
        <p:nvPr/>
      </p:nvGrpSpPr>
      <p:grpSpPr>
        <a:xfrm>
          <a:off x="0" y="0"/>
          <a:ext cx="0" cy="0"/>
          <a:chOff x="0" y="0"/>
          <a:chExt cx="0" cy="0"/>
        </a:xfrm>
      </p:grpSpPr>
      <p:sp>
        <p:nvSpPr>
          <p:cNvPr id="226" name="Google Shape;226;p27"/>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27"/>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28" name="Google Shape;228;p27"/>
          <p:cNvPicPr preferRelativeResize="0"/>
          <p:nvPr/>
        </p:nvPicPr>
        <p:blipFill>
          <a:blip r:embed="rId3">
            <a:alphaModFix/>
          </a:blip>
          <a:stretch>
            <a:fillRect/>
          </a:stretch>
        </p:blipFill>
        <p:spPr>
          <a:xfrm>
            <a:off x="1351750" y="318450"/>
            <a:ext cx="6984650" cy="46917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2" name="Shape 232"/>
        <p:cNvGrpSpPr/>
        <p:nvPr/>
      </p:nvGrpSpPr>
      <p:grpSpPr>
        <a:xfrm>
          <a:off x="0" y="0"/>
          <a:ext cx="0" cy="0"/>
          <a:chOff x="0" y="0"/>
          <a:chExt cx="0" cy="0"/>
        </a:xfrm>
      </p:grpSpPr>
      <p:sp>
        <p:nvSpPr>
          <p:cNvPr id="233" name="Google Shape;233;p2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LinearRegression</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34" name="Google Shape;234;p28"/>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Clr>
                <a:srgbClr val="000000"/>
              </a:buClr>
              <a:buSzPts val="1100"/>
              <a:buFont typeface="Arial"/>
              <a:buNone/>
            </a:pPr>
            <a:r>
              <a:rPr lang="en" sz="2400">
                <a:latin typeface="Montserrat"/>
                <a:ea typeface="Montserrat"/>
                <a:cs typeface="Montserrat"/>
                <a:sym typeface="Montserrat"/>
              </a:rPr>
              <a:t>Before outlier removed</a:t>
            </a:r>
            <a:endParaRPr sz="2400">
              <a:latin typeface="Montserrat"/>
              <a:ea typeface="Montserrat"/>
              <a:cs typeface="Montserrat"/>
              <a:sym typeface="Montserrat"/>
            </a:endParaRPr>
          </a:p>
          <a:p>
            <a:pPr indent="0" lvl="0" marL="0" rtl="0" algn="l">
              <a:lnSpc>
                <a:spcPct val="100000"/>
              </a:lnSpc>
              <a:spcBef>
                <a:spcPts val="0"/>
              </a:spcBef>
              <a:spcAft>
                <a:spcPts val="0"/>
              </a:spcAft>
              <a:buClr>
                <a:srgbClr val="000000"/>
              </a:buClr>
              <a:buSzPts val="1100"/>
              <a:buFont typeface="Arial"/>
              <a:buNone/>
            </a:pPr>
            <a:r>
              <a:t/>
            </a:r>
            <a:endParaRPr sz="2400">
              <a:latin typeface="Montserrat"/>
              <a:ea typeface="Montserrat"/>
              <a:cs typeface="Montserrat"/>
              <a:sym typeface="Montserrat"/>
            </a:endParaRPr>
          </a:p>
          <a:p>
            <a:pPr indent="0" lvl="0" marL="0" rtl="0" algn="l">
              <a:spcBef>
                <a:spcPts val="0"/>
              </a:spcBef>
              <a:spcAft>
                <a:spcPts val="0"/>
              </a:spcAft>
              <a:buClr>
                <a:srgbClr val="000000"/>
              </a:buClr>
              <a:buSzPts val="1100"/>
              <a:buFont typeface="Arial"/>
              <a:buNone/>
            </a:pPr>
            <a:r>
              <a:t/>
            </a:r>
            <a:endParaRPr sz="1050">
              <a:solidFill>
                <a:srgbClr val="000000"/>
              </a:solidFill>
              <a:highlight>
                <a:srgbClr val="FFFFFF"/>
              </a:highlight>
              <a:latin typeface="Courier New"/>
              <a:ea typeface="Courier New"/>
              <a:cs typeface="Courier New"/>
              <a:sym typeface="Courier New"/>
            </a:endParaRPr>
          </a:p>
          <a:p>
            <a:pPr indent="0" lvl="0" marL="0" rtl="0" algn="l">
              <a:spcBef>
                <a:spcPts val="0"/>
              </a:spcBef>
              <a:spcAft>
                <a:spcPts val="0"/>
              </a:spcAft>
              <a:buClr>
                <a:srgbClr val="000000"/>
              </a:buClr>
              <a:buSzPts val="1100"/>
              <a:buFont typeface="Arial"/>
              <a:buNone/>
            </a:pPr>
            <a:r>
              <a:rPr lang="en" sz="1400">
                <a:solidFill>
                  <a:srgbClr val="000000"/>
                </a:solidFill>
                <a:highlight>
                  <a:srgbClr val="FFFFFF"/>
                </a:highlight>
                <a:latin typeface="Courier New"/>
                <a:ea typeface="Courier New"/>
                <a:cs typeface="Courier New"/>
                <a:sym typeface="Courier New"/>
              </a:rPr>
              <a:t>RMSE for training set is 522.0571363743195</a:t>
            </a:r>
            <a:endParaRPr sz="1400">
              <a:solidFill>
                <a:srgbClr val="000000"/>
              </a:solidFill>
              <a:highlight>
                <a:srgbClr val="FFFFFF"/>
              </a:highlight>
              <a:latin typeface="Courier New"/>
              <a:ea typeface="Courier New"/>
              <a:cs typeface="Courier New"/>
              <a:sym typeface="Courier New"/>
            </a:endParaRPr>
          </a:p>
          <a:p>
            <a:pPr indent="0" lvl="0" marL="0" rtl="0" algn="l">
              <a:spcBef>
                <a:spcPts val="0"/>
              </a:spcBef>
              <a:spcAft>
                <a:spcPts val="0"/>
              </a:spcAft>
              <a:buClr>
                <a:srgbClr val="000000"/>
              </a:buClr>
              <a:buSzPts val="1100"/>
              <a:buFont typeface="Arial"/>
              <a:buNone/>
            </a:pPr>
            <a:r>
              <a:rPr lang="en" sz="1400">
                <a:solidFill>
                  <a:srgbClr val="000000"/>
                </a:solidFill>
                <a:highlight>
                  <a:srgbClr val="FFFFFF"/>
                </a:highlight>
                <a:latin typeface="Courier New"/>
                <a:ea typeface="Courier New"/>
                <a:cs typeface="Courier New"/>
                <a:sym typeface="Courier New"/>
              </a:rPr>
              <a:t>RMSE for test set is 573.5739638600055</a:t>
            </a:r>
            <a:endParaRPr sz="1800">
              <a:solidFill>
                <a:srgbClr val="000000"/>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t/>
            </a:r>
            <a:endParaRPr sz="1800">
              <a:solidFill>
                <a:srgbClr val="000000"/>
              </a:solidFill>
              <a:highlight>
                <a:srgbClr val="FFFFFF"/>
              </a:highlight>
              <a:latin typeface="Courier New"/>
              <a:ea typeface="Courier New"/>
              <a:cs typeface="Courier New"/>
              <a:sym typeface="Courier New"/>
            </a:endParaRPr>
          </a:p>
          <a:p>
            <a:pPr indent="0" lvl="0" marL="0" rtl="0" algn="l">
              <a:spcBef>
                <a:spcPts val="0"/>
              </a:spcBef>
              <a:spcAft>
                <a:spcPts val="0"/>
              </a:spcAft>
              <a:buClr>
                <a:srgbClr val="000000"/>
              </a:buClr>
              <a:buSzPts val="1100"/>
              <a:buFont typeface="Arial"/>
              <a:buNone/>
            </a:pPr>
            <a:r>
              <a:rPr lang="en" sz="1400">
                <a:solidFill>
                  <a:srgbClr val="000000"/>
                </a:solidFill>
                <a:highlight>
                  <a:srgbClr val="FFFFFF"/>
                </a:highlight>
                <a:latin typeface="Courier New"/>
                <a:ea typeface="Courier New"/>
                <a:cs typeface="Courier New"/>
                <a:sym typeface="Courier New"/>
              </a:rPr>
              <a:t>R2 score for traing set is 0.9280894750355736</a:t>
            </a:r>
            <a:endParaRPr sz="1400">
              <a:solidFill>
                <a:srgbClr val="000000"/>
              </a:solidFill>
              <a:highlight>
                <a:srgbClr val="FFFFFF"/>
              </a:highlight>
              <a:latin typeface="Courier New"/>
              <a:ea typeface="Courier New"/>
              <a:cs typeface="Courier New"/>
              <a:sym typeface="Courier New"/>
            </a:endParaRPr>
          </a:p>
          <a:p>
            <a:pPr indent="0" lvl="0" marL="0" rtl="0" algn="l">
              <a:spcBef>
                <a:spcPts val="0"/>
              </a:spcBef>
              <a:spcAft>
                <a:spcPts val="0"/>
              </a:spcAft>
              <a:buClr>
                <a:srgbClr val="000000"/>
              </a:buClr>
              <a:buSzPts val="1100"/>
              <a:buFont typeface="Arial"/>
              <a:buNone/>
            </a:pPr>
            <a:r>
              <a:rPr lang="en" sz="1400">
                <a:solidFill>
                  <a:srgbClr val="000000"/>
                </a:solidFill>
                <a:highlight>
                  <a:srgbClr val="FFFFFF"/>
                </a:highlight>
                <a:latin typeface="Courier New"/>
                <a:ea typeface="Courier New"/>
                <a:cs typeface="Courier New"/>
                <a:sym typeface="Courier New"/>
              </a:rPr>
              <a:t>R2 score for test set is 0.9005085048945494</a:t>
            </a:r>
            <a:endParaRPr sz="1400">
              <a:solidFill>
                <a:srgbClr val="000000"/>
              </a:solidFill>
              <a:highlight>
                <a:srgbClr val="FFFFFF"/>
              </a:highlight>
              <a:latin typeface="Courier New"/>
              <a:ea typeface="Courier New"/>
              <a:cs typeface="Courier New"/>
              <a:sym typeface="Courier New"/>
            </a:endParaRPr>
          </a:p>
          <a:p>
            <a:pPr indent="0" lvl="0" marL="0" rtl="0" algn="l">
              <a:spcBef>
                <a:spcPts val="0"/>
              </a:spcBef>
              <a:spcAft>
                <a:spcPts val="160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8" name="Shape 238"/>
        <p:cNvGrpSpPr/>
        <p:nvPr/>
      </p:nvGrpSpPr>
      <p:grpSpPr>
        <a:xfrm>
          <a:off x="0" y="0"/>
          <a:ext cx="0" cy="0"/>
          <a:chOff x="0" y="0"/>
          <a:chExt cx="0" cy="0"/>
        </a:xfrm>
      </p:grpSpPr>
      <p:sp>
        <p:nvSpPr>
          <p:cNvPr id="239" name="Google Shape;239;p2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29"/>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41" name="Google Shape;241;p29"/>
          <p:cNvPicPr preferRelativeResize="0"/>
          <p:nvPr/>
        </p:nvPicPr>
        <p:blipFill>
          <a:blip r:embed="rId3">
            <a:alphaModFix/>
          </a:blip>
          <a:stretch>
            <a:fillRect/>
          </a:stretch>
        </p:blipFill>
        <p:spPr>
          <a:xfrm>
            <a:off x="0" y="1486307"/>
            <a:ext cx="9144001" cy="2527237"/>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5" name="Shape 245"/>
        <p:cNvGrpSpPr/>
        <p:nvPr/>
      </p:nvGrpSpPr>
      <p:grpSpPr>
        <a:xfrm>
          <a:off x="0" y="0"/>
          <a:ext cx="0" cy="0"/>
          <a:chOff x="0" y="0"/>
          <a:chExt cx="0" cy="0"/>
        </a:xfrm>
      </p:grpSpPr>
      <p:sp>
        <p:nvSpPr>
          <p:cNvPr id="246" name="Google Shape;246;p30"/>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After outlier removed</a:t>
            </a:r>
            <a:endParaRPr/>
          </a:p>
        </p:txBody>
      </p:sp>
      <p:sp>
        <p:nvSpPr>
          <p:cNvPr id="247" name="Google Shape;247;p30"/>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400">
              <a:solidFill>
                <a:srgbClr val="FFFFFF"/>
              </a:solidFill>
              <a:highlight>
                <a:srgbClr val="000000"/>
              </a:highlight>
              <a:latin typeface="Arial"/>
              <a:ea typeface="Arial"/>
              <a:cs typeface="Arial"/>
              <a:sym typeface="Arial"/>
            </a:endParaRPr>
          </a:p>
          <a:p>
            <a:pPr indent="0" lvl="0" marL="0" rtl="0" algn="l">
              <a:spcBef>
                <a:spcPts val="0"/>
              </a:spcBef>
              <a:spcAft>
                <a:spcPts val="0"/>
              </a:spcAft>
              <a:buNone/>
            </a:pPr>
            <a:r>
              <a:rPr lang="en" sz="1400">
                <a:solidFill>
                  <a:srgbClr val="FFFFFF"/>
                </a:solidFill>
                <a:latin typeface="Arial"/>
                <a:ea typeface="Arial"/>
                <a:cs typeface="Arial"/>
                <a:sym typeface="Arial"/>
              </a:rPr>
              <a:t>LinearRegression</a:t>
            </a:r>
            <a:endParaRPr sz="1400">
              <a:solidFill>
                <a:srgbClr val="FFFFFF"/>
              </a:solidFill>
              <a:latin typeface="Arial"/>
              <a:ea typeface="Arial"/>
              <a:cs typeface="Arial"/>
              <a:sym typeface="Arial"/>
            </a:endParaRPr>
          </a:p>
          <a:p>
            <a:pPr indent="0" lvl="0" marL="0" rtl="0" algn="l">
              <a:spcBef>
                <a:spcPts val="0"/>
              </a:spcBef>
              <a:spcAft>
                <a:spcPts val="0"/>
              </a:spcAft>
              <a:buNone/>
            </a:pPr>
            <a:r>
              <a:t/>
            </a:r>
            <a:endParaRPr sz="1400">
              <a:solidFill>
                <a:srgbClr val="FFFFFF"/>
              </a:solidFill>
              <a:latin typeface="Arial"/>
              <a:ea typeface="Arial"/>
              <a:cs typeface="Arial"/>
              <a:sym typeface="Arial"/>
            </a:endParaRPr>
          </a:p>
          <a:p>
            <a:pPr indent="0" lvl="0" marL="0" rtl="0" algn="l">
              <a:spcBef>
                <a:spcPts val="0"/>
              </a:spcBef>
              <a:spcAft>
                <a:spcPts val="0"/>
              </a:spcAft>
              <a:buNone/>
            </a:pPr>
            <a:r>
              <a:rPr lang="en" sz="1400">
                <a:solidFill>
                  <a:srgbClr val="FFFFFF"/>
                </a:solidFill>
                <a:latin typeface="Arial"/>
                <a:ea typeface="Arial"/>
                <a:cs typeface="Arial"/>
                <a:sym typeface="Arial"/>
              </a:rPr>
              <a:t>RMSE for training set is 205.73130525018112</a:t>
            </a:r>
            <a:br>
              <a:rPr lang="en" sz="1400">
                <a:solidFill>
                  <a:srgbClr val="FFFFFF"/>
                </a:solidFill>
                <a:latin typeface="Arial"/>
                <a:ea typeface="Arial"/>
                <a:cs typeface="Arial"/>
                <a:sym typeface="Arial"/>
              </a:rPr>
            </a:br>
            <a:r>
              <a:rPr lang="en" sz="1400">
                <a:solidFill>
                  <a:srgbClr val="FFFFFF"/>
                </a:solidFill>
                <a:latin typeface="Arial"/>
                <a:ea typeface="Arial"/>
                <a:cs typeface="Arial"/>
                <a:sym typeface="Arial"/>
              </a:rPr>
              <a:t>RMSE for test set is 205.48535510540276</a:t>
            </a:r>
            <a:br>
              <a:rPr lang="en" sz="1400">
                <a:solidFill>
                  <a:srgbClr val="FFFFFF"/>
                </a:solidFill>
                <a:latin typeface="Arial"/>
                <a:ea typeface="Arial"/>
                <a:cs typeface="Arial"/>
                <a:sym typeface="Arial"/>
              </a:rPr>
            </a:br>
            <a:r>
              <a:rPr lang="en" sz="1400">
                <a:solidFill>
                  <a:srgbClr val="FFFFFF"/>
                </a:solidFill>
                <a:latin typeface="Arial"/>
                <a:ea typeface="Arial"/>
                <a:cs typeface="Arial"/>
                <a:sym typeface="Arial"/>
              </a:rPr>
              <a:t>R2 score for training set is 0.1193050292070128</a:t>
            </a:r>
            <a:br>
              <a:rPr lang="en" sz="1400">
                <a:solidFill>
                  <a:srgbClr val="FFFFFF"/>
                </a:solidFill>
                <a:latin typeface="Arial"/>
                <a:ea typeface="Arial"/>
                <a:cs typeface="Arial"/>
                <a:sym typeface="Arial"/>
              </a:rPr>
            </a:br>
            <a:r>
              <a:rPr lang="en" sz="1400">
                <a:solidFill>
                  <a:srgbClr val="FFFFFF"/>
                </a:solidFill>
                <a:latin typeface="Arial"/>
                <a:ea typeface="Arial"/>
                <a:cs typeface="Arial"/>
                <a:sym typeface="Arial"/>
              </a:rPr>
              <a:t>R2 score for test set is 0.12174422486895298</a:t>
            </a:r>
            <a:endParaRPr sz="1400">
              <a:solidFill>
                <a:srgbClr val="FFFFFF"/>
              </a:solidFill>
              <a:latin typeface="Arial"/>
              <a:ea typeface="Arial"/>
              <a:cs typeface="Arial"/>
              <a:sym typeface="Arial"/>
            </a:endParaRPr>
          </a:p>
          <a:p>
            <a:pPr indent="0" lvl="0" marL="0" rtl="0" algn="l">
              <a:spcBef>
                <a:spcPts val="0"/>
              </a:spcBef>
              <a:spcAft>
                <a:spcPts val="0"/>
              </a:spcAft>
              <a:buNone/>
            </a:pPr>
            <a:r>
              <a:t/>
            </a:r>
            <a:endParaRPr sz="1400">
              <a:solidFill>
                <a:srgbClr val="FFFFFF"/>
              </a:solidFill>
              <a:latin typeface="Arial"/>
              <a:ea typeface="Arial"/>
              <a:cs typeface="Arial"/>
              <a:sym typeface="Arial"/>
            </a:endParaRPr>
          </a:p>
          <a:p>
            <a:pPr indent="0" lvl="0" marL="0" rtl="0" algn="l">
              <a:spcBef>
                <a:spcPts val="0"/>
              </a:spcBef>
              <a:spcAft>
                <a:spcPts val="0"/>
              </a:spcAft>
              <a:buNone/>
            </a:pPr>
            <a:r>
              <a:rPr lang="en" sz="1400">
                <a:solidFill>
                  <a:srgbClr val="FFFFFF"/>
                </a:solidFill>
                <a:latin typeface="Arial"/>
                <a:ea typeface="Arial"/>
                <a:cs typeface="Arial"/>
                <a:sym typeface="Arial"/>
              </a:rPr>
              <a:t>Random Forest Regressor</a:t>
            </a:r>
            <a:endParaRPr sz="1400">
              <a:solidFill>
                <a:srgbClr val="FFFFFF"/>
              </a:solidFill>
              <a:latin typeface="Arial"/>
              <a:ea typeface="Arial"/>
              <a:cs typeface="Arial"/>
              <a:sym typeface="Arial"/>
            </a:endParaRPr>
          </a:p>
          <a:p>
            <a:pPr indent="0" lvl="0" marL="0" rtl="0" algn="l">
              <a:spcBef>
                <a:spcPts val="0"/>
              </a:spcBef>
              <a:spcAft>
                <a:spcPts val="0"/>
              </a:spcAft>
              <a:buClr>
                <a:srgbClr val="000000"/>
              </a:buClr>
              <a:buSzPts val="1100"/>
              <a:buFont typeface="Arial"/>
              <a:buNone/>
            </a:pPr>
            <a:r>
              <a:rPr lang="en" sz="1400">
                <a:solidFill>
                  <a:srgbClr val="FFFFFF"/>
                </a:solidFill>
                <a:latin typeface="Arial"/>
                <a:ea typeface="Arial"/>
                <a:cs typeface="Arial"/>
                <a:sym typeface="Arial"/>
              </a:rPr>
              <a:t>train RMSE, validation RMSE, train R2, validation R2, (OOB optional)</a:t>
            </a:r>
            <a:br>
              <a:rPr lang="en" sz="1400">
                <a:solidFill>
                  <a:srgbClr val="FFFFFF"/>
                </a:solidFill>
                <a:latin typeface="Arial"/>
                <a:ea typeface="Arial"/>
                <a:cs typeface="Arial"/>
                <a:sym typeface="Arial"/>
              </a:rPr>
            </a:br>
            <a:r>
              <a:rPr lang="en" sz="1400">
                <a:solidFill>
                  <a:srgbClr val="FFFFFF"/>
                </a:solidFill>
                <a:latin typeface="Arial"/>
                <a:ea typeface="Arial"/>
                <a:cs typeface="Arial"/>
                <a:sym typeface="Arial"/>
              </a:rPr>
              <a:t>[136.72491049914808, 223.5088150043933, 0.6110264693545706, -0.03907901933667791]</a:t>
            </a:r>
            <a:endParaRPr sz="1400">
              <a:solidFill>
                <a:srgbClr val="FFFFFF"/>
              </a:solidFill>
              <a:latin typeface="Arial"/>
              <a:ea typeface="Arial"/>
              <a:cs typeface="Arial"/>
              <a:sym typeface="Arial"/>
            </a:endParaRPr>
          </a:p>
          <a:p>
            <a:pPr indent="0" lvl="0" marL="0" rtl="0" algn="l">
              <a:spcBef>
                <a:spcPts val="0"/>
              </a:spcBef>
              <a:spcAft>
                <a:spcPts val="160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1" name="Shape 251"/>
        <p:cNvGrpSpPr/>
        <p:nvPr/>
      </p:nvGrpSpPr>
      <p:grpSpPr>
        <a:xfrm>
          <a:off x="0" y="0"/>
          <a:ext cx="0" cy="0"/>
          <a:chOff x="0" y="0"/>
          <a:chExt cx="0" cy="0"/>
        </a:xfrm>
      </p:grpSpPr>
      <p:sp>
        <p:nvSpPr>
          <p:cNvPr id="252" name="Google Shape;252;p31"/>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31"/>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54" name="Google Shape;254;p31"/>
          <p:cNvPicPr preferRelativeResize="0"/>
          <p:nvPr/>
        </p:nvPicPr>
        <p:blipFill>
          <a:blip r:embed="rId3">
            <a:alphaModFix/>
          </a:blip>
          <a:stretch>
            <a:fillRect/>
          </a:stretch>
        </p:blipFill>
        <p:spPr>
          <a:xfrm>
            <a:off x="795875" y="1736900"/>
            <a:ext cx="7754175" cy="25725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 name="Shape 139"/>
        <p:cNvGrpSpPr/>
        <p:nvPr/>
      </p:nvGrpSpPr>
      <p:grpSpPr>
        <a:xfrm>
          <a:off x="0" y="0"/>
          <a:ext cx="0" cy="0"/>
          <a:chOff x="0" y="0"/>
          <a:chExt cx="0" cy="0"/>
        </a:xfrm>
      </p:grpSpPr>
      <p:sp>
        <p:nvSpPr>
          <p:cNvPr id="140" name="Google Shape;140;p14"/>
          <p:cNvSpPr txBox="1"/>
          <p:nvPr>
            <p:ph type="title"/>
          </p:nvPr>
        </p:nvSpPr>
        <p:spPr>
          <a:xfrm>
            <a:off x="1297500" y="151150"/>
            <a:ext cx="7038900" cy="632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t>Main Goals of Project</a:t>
            </a:r>
            <a:endParaRPr b="1"/>
          </a:p>
        </p:txBody>
      </p:sp>
      <p:sp>
        <p:nvSpPr>
          <p:cNvPr id="141" name="Google Shape;141;p14"/>
          <p:cNvSpPr txBox="1"/>
          <p:nvPr>
            <p:ph idx="1" type="body"/>
          </p:nvPr>
        </p:nvSpPr>
        <p:spPr>
          <a:xfrm>
            <a:off x="1242025" y="895150"/>
            <a:ext cx="7038900" cy="40542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Clr>
                <a:srgbClr val="000000"/>
              </a:buClr>
              <a:buSzPts val="1100"/>
              <a:buFont typeface="Arial"/>
              <a:buNone/>
            </a:pPr>
            <a:r>
              <a:rPr lang="en">
                <a:latin typeface="Arial"/>
                <a:ea typeface="Arial"/>
                <a:cs typeface="Arial"/>
                <a:sym typeface="Arial"/>
              </a:rPr>
              <a:t>W</a:t>
            </a:r>
            <a:r>
              <a:rPr lang="en">
                <a:latin typeface="Arial"/>
                <a:ea typeface="Arial"/>
                <a:cs typeface="Arial"/>
                <a:sym typeface="Arial"/>
              </a:rPr>
              <a:t>orking with </a:t>
            </a:r>
            <a:r>
              <a:rPr b="1" lang="en" sz="1400">
                <a:latin typeface="Arial"/>
                <a:ea typeface="Arial"/>
                <a:cs typeface="Arial"/>
                <a:sym typeface="Arial"/>
              </a:rPr>
              <a:t>Guilford County -  Public Safety calls data set</a:t>
            </a:r>
            <a:r>
              <a:rPr lang="en">
                <a:latin typeface="Arial"/>
                <a:ea typeface="Arial"/>
                <a:cs typeface="Arial"/>
                <a:sym typeface="Arial"/>
              </a:rPr>
              <a:t> which includes call records from the following agencies:</a:t>
            </a:r>
            <a:endParaRPr>
              <a:latin typeface="Arial"/>
              <a:ea typeface="Arial"/>
              <a:cs typeface="Arial"/>
              <a:sym typeface="Arial"/>
            </a:endParaRPr>
          </a:p>
          <a:p>
            <a:pPr indent="-298450" lvl="0" marL="457200" rtl="0" algn="l">
              <a:spcBef>
                <a:spcPts val="1200"/>
              </a:spcBef>
              <a:spcAft>
                <a:spcPts val="0"/>
              </a:spcAft>
              <a:buClr>
                <a:schemeClr val="lt1"/>
              </a:buClr>
              <a:buSzPts val="1100"/>
              <a:buFont typeface="Arial"/>
              <a:buChar char="●"/>
            </a:pPr>
            <a:r>
              <a:rPr lang="en">
                <a:latin typeface="Arial"/>
                <a:ea typeface="Arial"/>
                <a:cs typeface="Arial"/>
                <a:sym typeface="Arial"/>
              </a:rPr>
              <a:t>GCSD Guilford County Sheriff Department</a:t>
            </a:r>
            <a:endParaRPr>
              <a:latin typeface="Arial"/>
              <a:ea typeface="Arial"/>
              <a:cs typeface="Arial"/>
              <a:sym typeface="Arial"/>
            </a:endParaRPr>
          </a:p>
          <a:p>
            <a:pPr indent="-298450" lvl="0" marL="457200" rtl="0" algn="l">
              <a:spcBef>
                <a:spcPts val="0"/>
              </a:spcBef>
              <a:spcAft>
                <a:spcPts val="0"/>
              </a:spcAft>
              <a:buClr>
                <a:schemeClr val="lt1"/>
              </a:buClr>
              <a:buSzPts val="1100"/>
              <a:buFont typeface="Arial"/>
              <a:buChar char="●"/>
            </a:pPr>
            <a:r>
              <a:rPr lang="en">
                <a:latin typeface="Arial"/>
                <a:ea typeface="Arial"/>
                <a:cs typeface="Arial"/>
                <a:sym typeface="Arial"/>
              </a:rPr>
              <a:t>GCF Guilford County Fire Department</a:t>
            </a:r>
            <a:endParaRPr>
              <a:latin typeface="Arial"/>
              <a:ea typeface="Arial"/>
              <a:cs typeface="Arial"/>
              <a:sym typeface="Arial"/>
            </a:endParaRPr>
          </a:p>
          <a:p>
            <a:pPr indent="-298450" lvl="0" marL="457200" rtl="0" algn="l">
              <a:spcBef>
                <a:spcPts val="0"/>
              </a:spcBef>
              <a:spcAft>
                <a:spcPts val="0"/>
              </a:spcAft>
              <a:buClr>
                <a:schemeClr val="lt1"/>
              </a:buClr>
              <a:buSzPts val="1100"/>
              <a:buFont typeface="Arial"/>
              <a:buChar char="●"/>
            </a:pPr>
            <a:r>
              <a:rPr lang="en">
                <a:latin typeface="Arial"/>
                <a:ea typeface="Arial"/>
                <a:cs typeface="Arial"/>
                <a:sym typeface="Arial"/>
              </a:rPr>
              <a:t>EMS	 Emergency Medical Service</a:t>
            </a:r>
            <a:endParaRPr>
              <a:latin typeface="Arial"/>
              <a:ea typeface="Arial"/>
              <a:cs typeface="Arial"/>
              <a:sym typeface="Arial"/>
            </a:endParaRPr>
          </a:p>
          <a:p>
            <a:pPr indent="-298450" lvl="0" marL="457200" rtl="0" algn="l">
              <a:spcBef>
                <a:spcPts val="0"/>
              </a:spcBef>
              <a:spcAft>
                <a:spcPts val="0"/>
              </a:spcAft>
              <a:buClr>
                <a:schemeClr val="lt1"/>
              </a:buClr>
              <a:buSzPts val="1100"/>
              <a:buFont typeface="Arial"/>
              <a:buChar char="●"/>
            </a:pPr>
            <a:r>
              <a:rPr lang="en">
                <a:latin typeface="Arial"/>
                <a:ea typeface="Arial"/>
                <a:cs typeface="Arial"/>
                <a:sym typeface="Arial"/>
              </a:rPr>
              <a:t>ACO Anim</a:t>
            </a:r>
            <a:r>
              <a:rPr lang="en" sz="1400">
                <a:latin typeface="Arial"/>
                <a:ea typeface="Arial"/>
                <a:cs typeface="Arial"/>
                <a:sym typeface="Arial"/>
              </a:rPr>
              <a:t>al Control</a:t>
            </a:r>
            <a:endParaRPr sz="1400">
              <a:latin typeface="Arial"/>
              <a:ea typeface="Arial"/>
              <a:cs typeface="Arial"/>
              <a:sym typeface="Arial"/>
            </a:endParaRPr>
          </a:p>
          <a:p>
            <a:pPr indent="0" lvl="0" marL="457200" rtl="0" algn="l">
              <a:lnSpc>
                <a:spcPct val="114000"/>
              </a:lnSpc>
              <a:spcBef>
                <a:spcPts val="1200"/>
              </a:spcBef>
              <a:spcAft>
                <a:spcPts val="0"/>
              </a:spcAft>
              <a:buNone/>
            </a:pPr>
            <a:r>
              <a:rPr lang="en" sz="1400">
                <a:solidFill>
                  <a:srgbClr val="FFFFFF"/>
                </a:solidFill>
                <a:latin typeface="Arial"/>
                <a:ea typeface="Arial"/>
                <a:cs typeface="Arial"/>
                <a:sym typeface="Arial"/>
              </a:rPr>
              <a:t>Datasets are available through: opendata.guilfordcounty.com</a:t>
            </a:r>
            <a:endParaRPr sz="1400">
              <a:solidFill>
                <a:srgbClr val="FFFFFF"/>
              </a:solidFill>
              <a:latin typeface="Arial"/>
              <a:ea typeface="Arial"/>
              <a:cs typeface="Arial"/>
              <a:sym typeface="Arial"/>
            </a:endParaRPr>
          </a:p>
          <a:p>
            <a:pPr indent="0" lvl="0" marL="457200" rtl="0" algn="l">
              <a:lnSpc>
                <a:spcPct val="114000"/>
              </a:lnSpc>
              <a:spcBef>
                <a:spcPts val="300"/>
              </a:spcBef>
              <a:spcAft>
                <a:spcPts val="0"/>
              </a:spcAft>
              <a:buNone/>
            </a:pPr>
            <a:r>
              <a:rPr lang="en" sz="1400">
                <a:solidFill>
                  <a:srgbClr val="FFFFFF"/>
                </a:solidFill>
                <a:latin typeface="Arial"/>
                <a:ea typeface="Arial"/>
                <a:cs typeface="Arial"/>
                <a:sym typeface="Arial"/>
              </a:rPr>
              <a:t>Primary Dataset: Public Safety Calls for Service July 1, 2012 - Present</a:t>
            </a:r>
            <a:endParaRPr sz="1400">
              <a:solidFill>
                <a:srgbClr val="FFFFFF"/>
              </a:solidFill>
              <a:latin typeface="Arial"/>
              <a:ea typeface="Arial"/>
              <a:cs typeface="Arial"/>
              <a:sym typeface="Arial"/>
            </a:endParaRPr>
          </a:p>
          <a:p>
            <a:pPr indent="0" lvl="0" marL="457200" rtl="0" algn="l">
              <a:spcBef>
                <a:spcPts val="300"/>
              </a:spcBef>
              <a:spcAft>
                <a:spcPts val="0"/>
              </a:spcAft>
              <a:buNone/>
            </a:pPr>
            <a:r>
              <a:t/>
            </a:r>
            <a:endParaRPr b="1" sz="1800">
              <a:latin typeface="Arial"/>
              <a:ea typeface="Arial"/>
              <a:cs typeface="Arial"/>
              <a:sym typeface="Arial"/>
            </a:endParaRPr>
          </a:p>
          <a:p>
            <a:pPr indent="0" lvl="0" marL="457200" rtl="0" algn="l">
              <a:spcBef>
                <a:spcPts val="0"/>
              </a:spcBef>
              <a:spcAft>
                <a:spcPts val="0"/>
              </a:spcAft>
              <a:buNone/>
            </a:pPr>
            <a:r>
              <a:rPr b="1" lang="en" sz="1800">
                <a:latin typeface="Arial"/>
                <a:ea typeface="Arial"/>
                <a:cs typeface="Arial"/>
                <a:sym typeface="Arial"/>
              </a:rPr>
              <a:t>Main goal</a:t>
            </a:r>
            <a:r>
              <a:rPr lang="en"/>
              <a:t> - </a:t>
            </a:r>
            <a:r>
              <a:rPr lang="en" sz="1400">
                <a:latin typeface="Arial"/>
                <a:ea typeface="Arial"/>
                <a:cs typeface="Arial"/>
                <a:sym typeface="Arial"/>
              </a:rPr>
              <a:t>analyze how </a:t>
            </a:r>
            <a:r>
              <a:rPr b="1" lang="en" sz="1400">
                <a:latin typeface="Arial"/>
                <a:ea typeface="Arial"/>
                <a:cs typeface="Arial"/>
                <a:sym typeface="Arial"/>
              </a:rPr>
              <a:t>resources are allocated</a:t>
            </a:r>
            <a:r>
              <a:rPr lang="en" sz="1400">
                <a:latin typeface="Arial"/>
                <a:ea typeface="Arial"/>
                <a:cs typeface="Arial"/>
                <a:sym typeface="Arial"/>
              </a:rPr>
              <a:t> and make </a:t>
            </a:r>
            <a:r>
              <a:rPr b="1" lang="en" sz="1400">
                <a:latin typeface="Arial"/>
                <a:ea typeface="Arial"/>
                <a:cs typeface="Arial"/>
                <a:sym typeface="Arial"/>
              </a:rPr>
              <a:t>suggestions for better resource allocation</a:t>
            </a:r>
            <a:r>
              <a:rPr lang="en" sz="1400">
                <a:latin typeface="Arial"/>
                <a:ea typeface="Arial"/>
                <a:cs typeface="Arial"/>
                <a:sym typeface="Arial"/>
              </a:rPr>
              <a:t>.</a:t>
            </a:r>
            <a:endParaRPr sz="1400">
              <a:latin typeface="Arial"/>
              <a:ea typeface="Arial"/>
              <a:cs typeface="Arial"/>
              <a:sym typeface="Arial"/>
            </a:endParaRPr>
          </a:p>
          <a:p>
            <a:pPr indent="0" lvl="0" marL="457200" rtl="0" algn="l">
              <a:spcBef>
                <a:spcPts val="300"/>
              </a:spcBef>
              <a:spcAft>
                <a:spcPts val="0"/>
              </a:spcAft>
              <a:buNone/>
            </a:pPr>
            <a:r>
              <a:t/>
            </a:r>
            <a:endParaRPr/>
          </a:p>
          <a:p>
            <a:pPr indent="0" lvl="0" marL="0" rtl="0" algn="l">
              <a:spcBef>
                <a:spcPts val="0"/>
              </a:spcBef>
              <a:spcAft>
                <a:spcPts val="160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8" name="Shape 258"/>
        <p:cNvGrpSpPr/>
        <p:nvPr/>
      </p:nvGrpSpPr>
      <p:grpSpPr>
        <a:xfrm>
          <a:off x="0" y="0"/>
          <a:ext cx="0" cy="0"/>
          <a:chOff x="0" y="0"/>
          <a:chExt cx="0" cy="0"/>
        </a:xfrm>
      </p:grpSpPr>
      <p:sp>
        <p:nvSpPr>
          <p:cNvPr id="259" name="Google Shape;259;p32"/>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32"/>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61" name="Google Shape;261;p32"/>
          <p:cNvPicPr preferRelativeResize="0"/>
          <p:nvPr/>
        </p:nvPicPr>
        <p:blipFill>
          <a:blip r:embed="rId3">
            <a:alphaModFix/>
          </a:blip>
          <a:stretch>
            <a:fillRect/>
          </a:stretch>
        </p:blipFill>
        <p:spPr>
          <a:xfrm>
            <a:off x="1472950" y="444949"/>
            <a:ext cx="6100300" cy="41155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5" name="Shape 265"/>
        <p:cNvGrpSpPr/>
        <p:nvPr/>
      </p:nvGrpSpPr>
      <p:grpSpPr>
        <a:xfrm>
          <a:off x="0" y="0"/>
          <a:ext cx="0" cy="0"/>
          <a:chOff x="0" y="0"/>
          <a:chExt cx="0" cy="0"/>
        </a:xfrm>
      </p:grpSpPr>
      <p:sp>
        <p:nvSpPr>
          <p:cNvPr id="266" name="Google Shape;266;p33"/>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Conclusion</a:t>
            </a:r>
            <a:endParaRPr/>
          </a:p>
        </p:txBody>
      </p:sp>
      <p:sp>
        <p:nvSpPr>
          <p:cNvPr id="267" name="Google Shape;267;p33"/>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rgbClr val="FFFFFF"/>
                </a:solidFill>
                <a:latin typeface="Courier New"/>
                <a:ea typeface="Courier New"/>
                <a:cs typeface="Courier New"/>
                <a:sym typeface="Courier New"/>
              </a:rPr>
              <a:t>Neither Linear Regress Or Random Forest Regression offer good fit for the features that I selected for my machine </a:t>
            </a:r>
            <a:r>
              <a:rPr lang="en" sz="1400">
                <a:solidFill>
                  <a:srgbClr val="FFFFFF"/>
                </a:solidFill>
                <a:latin typeface="Courier New"/>
                <a:ea typeface="Courier New"/>
                <a:cs typeface="Courier New"/>
                <a:sym typeface="Courier New"/>
              </a:rPr>
              <a:t>learning</a:t>
            </a:r>
            <a:r>
              <a:rPr lang="en" sz="1400">
                <a:solidFill>
                  <a:srgbClr val="FFFFFF"/>
                </a:solidFill>
                <a:latin typeface="Courier New"/>
                <a:ea typeface="Courier New"/>
                <a:cs typeface="Courier New"/>
                <a:sym typeface="Courier New"/>
              </a:rPr>
              <a:t> models</a:t>
            </a:r>
            <a:endParaRPr sz="1400">
              <a:solidFill>
                <a:srgbClr val="FFFFFF"/>
              </a:solidFill>
              <a:latin typeface="Courier New"/>
              <a:ea typeface="Courier New"/>
              <a:cs typeface="Courier New"/>
              <a:sym typeface="Courier New"/>
            </a:endParaRPr>
          </a:p>
          <a:p>
            <a:pPr indent="0" lvl="0" marL="0" rtl="0" algn="ctr">
              <a:spcBef>
                <a:spcPts val="1600"/>
              </a:spcBef>
              <a:spcAft>
                <a:spcPts val="0"/>
              </a:spcAft>
              <a:buNone/>
            </a:pPr>
            <a:r>
              <a:rPr b="1" lang="en" sz="1800">
                <a:solidFill>
                  <a:srgbClr val="FFFFFF"/>
                </a:solidFill>
                <a:latin typeface="Courier New"/>
                <a:ea typeface="Courier New"/>
                <a:cs typeface="Courier New"/>
                <a:sym typeface="Courier New"/>
              </a:rPr>
              <a:t>Possibilities</a:t>
            </a:r>
            <a:r>
              <a:rPr b="1" lang="en" sz="1400">
                <a:solidFill>
                  <a:srgbClr val="FFFFFF"/>
                </a:solidFill>
                <a:latin typeface="Courier New"/>
                <a:ea typeface="Courier New"/>
                <a:cs typeface="Courier New"/>
                <a:sym typeface="Courier New"/>
              </a:rPr>
              <a:t>:</a:t>
            </a:r>
            <a:endParaRPr b="1" sz="1400">
              <a:solidFill>
                <a:srgbClr val="FFFFFF"/>
              </a:solidFill>
              <a:latin typeface="Courier New"/>
              <a:ea typeface="Courier New"/>
              <a:cs typeface="Courier New"/>
              <a:sym typeface="Courier New"/>
            </a:endParaRPr>
          </a:p>
          <a:p>
            <a:pPr indent="0" lvl="0" marL="0" rtl="0" algn="l">
              <a:spcBef>
                <a:spcPts val="1600"/>
              </a:spcBef>
              <a:spcAft>
                <a:spcPts val="0"/>
              </a:spcAft>
              <a:buNone/>
            </a:pPr>
            <a:r>
              <a:rPr b="1" lang="en" sz="1400">
                <a:solidFill>
                  <a:srgbClr val="FFFFFF"/>
                </a:solidFill>
                <a:latin typeface="Courier New"/>
                <a:ea typeface="Courier New"/>
                <a:cs typeface="Courier New"/>
                <a:sym typeface="Courier New"/>
              </a:rPr>
              <a:t>The data </a:t>
            </a:r>
            <a:r>
              <a:rPr b="1" lang="en" sz="1400">
                <a:solidFill>
                  <a:srgbClr val="FFFFFF"/>
                </a:solidFill>
                <a:latin typeface="Courier New"/>
                <a:ea typeface="Courier New"/>
                <a:cs typeface="Courier New"/>
                <a:sym typeface="Courier New"/>
              </a:rPr>
              <a:t>wasn't</a:t>
            </a:r>
            <a:r>
              <a:rPr b="1" lang="en" sz="1400">
                <a:solidFill>
                  <a:srgbClr val="FFFFFF"/>
                </a:solidFill>
                <a:latin typeface="Courier New"/>
                <a:ea typeface="Courier New"/>
                <a:cs typeface="Courier New"/>
                <a:sym typeface="Courier New"/>
              </a:rPr>
              <a:t> clean well enough</a:t>
            </a:r>
            <a:endParaRPr b="1" sz="1400">
              <a:solidFill>
                <a:srgbClr val="FFFFFF"/>
              </a:solidFill>
              <a:latin typeface="Courier New"/>
              <a:ea typeface="Courier New"/>
              <a:cs typeface="Courier New"/>
              <a:sym typeface="Courier New"/>
            </a:endParaRPr>
          </a:p>
          <a:p>
            <a:pPr indent="0" lvl="0" marL="0" rtl="0" algn="l">
              <a:spcBef>
                <a:spcPts val="1600"/>
              </a:spcBef>
              <a:spcAft>
                <a:spcPts val="0"/>
              </a:spcAft>
              <a:buNone/>
            </a:pPr>
            <a:r>
              <a:rPr b="1" lang="en" sz="1400">
                <a:solidFill>
                  <a:srgbClr val="FFFFFF"/>
                </a:solidFill>
                <a:latin typeface="Courier New"/>
                <a:ea typeface="Courier New"/>
                <a:cs typeface="Courier New"/>
                <a:sym typeface="Courier New"/>
              </a:rPr>
              <a:t>More data manipulation needed</a:t>
            </a:r>
            <a:endParaRPr b="1" sz="1400">
              <a:solidFill>
                <a:srgbClr val="FFFFFF"/>
              </a:solidFill>
              <a:latin typeface="Courier New"/>
              <a:ea typeface="Courier New"/>
              <a:cs typeface="Courier New"/>
              <a:sym typeface="Courier New"/>
            </a:endParaRPr>
          </a:p>
          <a:p>
            <a:pPr indent="0" lvl="0" marL="0" rtl="0" algn="l">
              <a:spcBef>
                <a:spcPts val="1600"/>
              </a:spcBef>
              <a:spcAft>
                <a:spcPts val="0"/>
              </a:spcAft>
              <a:buNone/>
            </a:pPr>
            <a:r>
              <a:t/>
            </a:r>
            <a:endParaRPr sz="1400">
              <a:solidFill>
                <a:srgbClr val="FFFFFF"/>
              </a:solidFill>
              <a:latin typeface="Courier New"/>
              <a:ea typeface="Courier New"/>
              <a:cs typeface="Courier New"/>
              <a:sym typeface="Courier New"/>
            </a:endParaRPr>
          </a:p>
          <a:p>
            <a:pPr indent="0" lvl="0" marL="0" rtl="0" algn="l">
              <a:spcBef>
                <a:spcPts val="1600"/>
              </a:spcBef>
              <a:spcAft>
                <a:spcPts val="1600"/>
              </a:spcAft>
              <a:buNone/>
            </a:pPr>
            <a:r>
              <a:t/>
            </a:r>
            <a:endParaRPr sz="1400">
              <a:solidFill>
                <a:srgbClr val="FFFFFF"/>
              </a:solidFill>
              <a:latin typeface="Courier New"/>
              <a:ea typeface="Courier New"/>
              <a:cs typeface="Courier New"/>
              <a:sym typeface="Courier New"/>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1" name="Shape 271"/>
        <p:cNvGrpSpPr/>
        <p:nvPr/>
      </p:nvGrpSpPr>
      <p:grpSpPr>
        <a:xfrm>
          <a:off x="0" y="0"/>
          <a:ext cx="0" cy="0"/>
          <a:chOff x="0" y="0"/>
          <a:chExt cx="0" cy="0"/>
        </a:xfrm>
      </p:grpSpPr>
      <p:sp>
        <p:nvSpPr>
          <p:cNvPr id="272" name="Google Shape;272;p34"/>
          <p:cNvSpPr txBox="1"/>
          <p:nvPr>
            <p:ph type="title"/>
          </p:nvPr>
        </p:nvSpPr>
        <p:spPr>
          <a:xfrm>
            <a:off x="665125" y="242325"/>
            <a:ext cx="4587000" cy="1148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Saed</a:t>
            </a:r>
            <a:endParaRPr/>
          </a:p>
          <a:p>
            <a:pPr indent="0" lvl="0" marL="0" rtl="0" algn="l">
              <a:spcBef>
                <a:spcPts val="0"/>
              </a:spcBef>
              <a:spcAft>
                <a:spcPts val="0"/>
              </a:spcAft>
              <a:buNone/>
            </a:pPr>
            <a:r>
              <a:rPr lang="en"/>
              <a:t>GitHub: SaadMTSA</a:t>
            </a:r>
            <a:endParaRPr/>
          </a:p>
        </p:txBody>
      </p:sp>
      <p:sp>
        <p:nvSpPr>
          <p:cNvPr id="273" name="Google Shape;273;p34"/>
          <p:cNvSpPr txBox="1"/>
          <p:nvPr>
            <p:ph idx="4294967295" type="body"/>
          </p:nvPr>
        </p:nvSpPr>
        <p:spPr>
          <a:xfrm>
            <a:off x="1131900" y="2232300"/>
            <a:ext cx="7038900" cy="29112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Split Time into 5 Features (Year, Month, DayOfMonth, DayOfWeek, Hour).</a:t>
            </a:r>
            <a:endParaRPr/>
          </a:p>
          <a:p>
            <a:pPr indent="-311150" lvl="0" marL="457200" rtl="0" algn="l">
              <a:spcBef>
                <a:spcPts val="0"/>
              </a:spcBef>
              <a:spcAft>
                <a:spcPts val="0"/>
              </a:spcAft>
              <a:buSzPts val="1300"/>
              <a:buChar char="●"/>
            </a:pPr>
            <a:r>
              <a:rPr lang="en"/>
              <a:t>Find trends and changes in calls over time.</a:t>
            </a:r>
            <a:endParaRPr/>
          </a:p>
          <a:p>
            <a:pPr indent="-311150" lvl="0" marL="457200" rtl="0" algn="l">
              <a:spcBef>
                <a:spcPts val="0"/>
              </a:spcBef>
              <a:spcAft>
                <a:spcPts val="0"/>
              </a:spcAft>
              <a:buSzPts val="1300"/>
              <a:buChar char="●"/>
            </a:pPr>
            <a:r>
              <a:rPr lang="en"/>
              <a:t>Find relations between timeOfCall and other attributes.</a:t>
            </a:r>
            <a:endParaRPr/>
          </a:p>
        </p:txBody>
      </p:sp>
      <p:sp>
        <p:nvSpPr>
          <p:cNvPr id="274" name="Google Shape;274;p34"/>
          <p:cNvSpPr txBox="1"/>
          <p:nvPr/>
        </p:nvSpPr>
        <p:spPr>
          <a:xfrm>
            <a:off x="958750" y="1587050"/>
            <a:ext cx="3000000" cy="858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400">
                <a:solidFill>
                  <a:schemeClr val="lt1"/>
                </a:solidFill>
                <a:latin typeface="Montserrat"/>
                <a:ea typeface="Montserrat"/>
                <a:cs typeface="Montserrat"/>
                <a:sym typeface="Montserrat"/>
              </a:rPr>
              <a:t>Time of Call</a:t>
            </a:r>
            <a:endParaRPr sz="2400">
              <a:solidFill>
                <a:schemeClr val="lt1"/>
              </a:solidFill>
              <a:latin typeface="Montserrat"/>
              <a:ea typeface="Montserrat"/>
              <a:cs typeface="Montserrat"/>
              <a:sym typeface="Montserrat"/>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8" name="Shape 278"/>
        <p:cNvGrpSpPr/>
        <p:nvPr/>
      </p:nvGrpSpPr>
      <p:grpSpPr>
        <a:xfrm>
          <a:off x="0" y="0"/>
          <a:ext cx="0" cy="0"/>
          <a:chOff x="0" y="0"/>
          <a:chExt cx="0" cy="0"/>
        </a:xfrm>
      </p:grpSpPr>
      <p:sp>
        <p:nvSpPr>
          <p:cNvPr id="279" name="Google Shape;279;p3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Changes over time</a:t>
            </a:r>
            <a:endParaRPr/>
          </a:p>
        </p:txBody>
      </p:sp>
      <p:pic>
        <p:nvPicPr>
          <p:cNvPr id="280" name="Google Shape;280;p35"/>
          <p:cNvPicPr preferRelativeResize="0"/>
          <p:nvPr/>
        </p:nvPicPr>
        <p:blipFill rotWithShape="1">
          <a:blip r:embed="rId3">
            <a:alphaModFix/>
          </a:blip>
          <a:srcRect b="0" l="7045" r="8172" t="0"/>
          <a:stretch/>
        </p:blipFill>
        <p:spPr>
          <a:xfrm>
            <a:off x="1373975" y="1572600"/>
            <a:ext cx="6885945" cy="2842723"/>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4" name="Shape 284"/>
        <p:cNvGrpSpPr/>
        <p:nvPr/>
      </p:nvGrpSpPr>
      <p:grpSpPr>
        <a:xfrm>
          <a:off x="0" y="0"/>
          <a:ext cx="0" cy="0"/>
          <a:chOff x="0" y="0"/>
          <a:chExt cx="0" cy="0"/>
        </a:xfrm>
      </p:grpSpPr>
      <p:sp>
        <p:nvSpPr>
          <p:cNvPr id="285" name="Google Shape;285;p3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Changes over time</a:t>
            </a:r>
            <a:endParaRPr/>
          </a:p>
        </p:txBody>
      </p:sp>
      <p:pic>
        <p:nvPicPr>
          <p:cNvPr id="286" name="Google Shape;286;p36"/>
          <p:cNvPicPr preferRelativeResize="0"/>
          <p:nvPr/>
        </p:nvPicPr>
        <p:blipFill rotWithShape="1">
          <a:blip r:embed="rId3">
            <a:alphaModFix/>
          </a:blip>
          <a:srcRect b="0" l="9129" r="7951" t="0"/>
          <a:stretch/>
        </p:blipFill>
        <p:spPr>
          <a:xfrm>
            <a:off x="1037200" y="1515950"/>
            <a:ext cx="7069605" cy="29842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0" name="Shape 290"/>
        <p:cNvGrpSpPr/>
        <p:nvPr/>
      </p:nvGrpSpPr>
      <p:grpSpPr>
        <a:xfrm>
          <a:off x="0" y="0"/>
          <a:ext cx="0" cy="0"/>
          <a:chOff x="0" y="0"/>
          <a:chExt cx="0" cy="0"/>
        </a:xfrm>
      </p:grpSpPr>
      <p:sp>
        <p:nvSpPr>
          <p:cNvPr id="291" name="Google Shape;291;p37"/>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Changes over time</a:t>
            </a:r>
            <a:endParaRPr/>
          </a:p>
        </p:txBody>
      </p:sp>
      <p:pic>
        <p:nvPicPr>
          <p:cNvPr id="292" name="Google Shape;292;p37"/>
          <p:cNvPicPr preferRelativeResize="0"/>
          <p:nvPr/>
        </p:nvPicPr>
        <p:blipFill rotWithShape="1">
          <a:blip r:embed="rId3">
            <a:alphaModFix/>
          </a:blip>
          <a:srcRect b="0" l="9381" r="8253" t="0"/>
          <a:stretch/>
        </p:blipFill>
        <p:spPr>
          <a:xfrm>
            <a:off x="1115275" y="1599875"/>
            <a:ext cx="6913455" cy="2937848"/>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6" name="Shape 296"/>
        <p:cNvGrpSpPr/>
        <p:nvPr/>
      </p:nvGrpSpPr>
      <p:grpSpPr>
        <a:xfrm>
          <a:off x="0" y="0"/>
          <a:ext cx="0" cy="0"/>
          <a:chOff x="0" y="0"/>
          <a:chExt cx="0" cy="0"/>
        </a:xfrm>
      </p:grpSpPr>
      <p:sp>
        <p:nvSpPr>
          <p:cNvPr id="297" name="Google Shape;297;p3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Visualization</a:t>
            </a:r>
            <a:endParaRPr/>
          </a:p>
        </p:txBody>
      </p:sp>
      <p:sp>
        <p:nvSpPr>
          <p:cNvPr id="298" name="Google Shape;298;p38"/>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Visualize relations between different attributes.</a:t>
            </a:r>
            <a:endParaRPr/>
          </a:p>
          <a:p>
            <a:pPr indent="-311150" lvl="0" marL="457200" rtl="0" algn="l">
              <a:spcBef>
                <a:spcPts val="0"/>
              </a:spcBef>
              <a:spcAft>
                <a:spcPts val="0"/>
              </a:spcAft>
              <a:buSzPts val="1300"/>
              <a:buChar char="●"/>
            </a:pPr>
            <a:r>
              <a:rPr lang="en"/>
              <a:t>Done using:</a:t>
            </a:r>
            <a:endParaRPr/>
          </a:p>
          <a:p>
            <a:pPr indent="-298450" lvl="1" marL="914400" rtl="0" algn="l">
              <a:spcBef>
                <a:spcPts val="0"/>
              </a:spcBef>
              <a:spcAft>
                <a:spcPts val="0"/>
              </a:spcAft>
              <a:buSzPts val="1100"/>
              <a:buChar char="○"/>
            </a:pPr>
            <a:r>
              <a:rPr lang="en"/>
              <a:t>CartoDB (Cloud Web Service)</a:t>
            </a:r>
            <a:endParaRPr/>
          </a:p>
          <a:p>
            <a:pPr indent="-298450" lvl="1" marL="914400" rtl="0" algn="l">
              <a:spcBef>
                <a:spcPts val="0"/>
              </a:spcBef>
              <a:spcAft>
                <a:spcPts val="0"/>
              </a:spcAft>
              <a:buSzPts val="1100"/>
              <a:buChar char="○"/>
            </a:pPr>
            <a:r>
              <a:rPr lang="en"/>
              <a:t>MatPlotLib (Python Library)</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2" name="Shape 302"/>
        <p:cNvGrpSpPr/>
        <p:nvPr/>
      </p:nvGrpSpPr>
      <p:grpSpPr>
        <a:xfrm>
          <a:off x="0" y="0"/>
          <a:ext cx="0" cy="0"/>
          <a:chOff x="0" y="0"/>
          <a:chExt cx="0" cy="0"/>
        </a:xfrm>
      </p:grpSpPr>
      <p:sp>
        <p:nvSpPr>
          <p:cNvPr id="303" name="Google Shape;303;p3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Calls during one day</a:t>
            </a:r>
            <a:endParaRPr/>
          </a:p>
        </p:txBody>
      </p:sp>
      <p:pic>
        <p:nvPicPr>
          <p:cNvPr id="304" name="Google Shape;304;p39"/>
          <p:cNvPicPr preferRelativeResize="0"/>
          <p:nvPr/>
        </p:nvPicPr>
        <p:blipFill>
          <a:blip r:embed="rId3">
            <a:alphaModFix/>
          </a:blip>
          <a:stretch>
            <a:fillRect/>
          </a:stretch>
        </p:blipFill>
        <p:spPr>
          <a:xfrm>
            <a:off x="2129188" y="1560327"/>
            <a:ext cx="5375526" cy="3016350"/>
          </a:xfrm>
          <a:prstGeom prst="rect">
            <a:avLst/>
          </a:prstGeom>
          <a:noFill/>
          <a:ln>
            <a:noFill/>
          </a:ln>
        </p:spPr>
      </p:pic>
      <p:sp>
        <p:nvSpPr>
          <p:cNvPr id="305" name="Google Shape;305;p39"/>
          <p:cNvSpPr txBox="1"/>
          <p:nvPr/>
        </p:nvSpPr>
        <p:spPr>
          <a:xfrm>
            <a:off x="6590925" y="4652975"/>
            <a:ext cx="913800" cy="36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CartoDB</a:t>
            </a:r>
            <a:endParaRPr>
              <a:solidFill>
                <a:schemeClr val="lt1"/>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9" name="Shape 309"/>
        <p:cNvGrpSpPr/>
        <p:nvPr/>
      </p:nvGrpSpPr>
      <p:grpSpPr>
        <a:xfrm>
          <a:off x="0" y="0"/>
          <a:ext cx="0" cy="0"/>
          <a:chOff x="0" y="0"/>
          <a:chExt cx="0" cy="0"/>
        </a:xfrm>
      </p:grpSpPr>
      <p:sp>
        <p:nvSpPr>
          <p:cNvPr id="310" name="Google Shape;310;p40"/>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Calls per agency</a:t>
            </a:r>
            <a:endParaRPr/>
          </a:p>
        </p:txBody>
      </p:sp>
      <p:pic>
        <p:nvPicPr>
          <p:cNvPr id="311" name="Google Shape;311;p40"/>
          <p:cNvPicPr preferRelativeResize="0"/>
          <p:nvPr/>
        </p:nvPicPr>
        <p:blipFill rotWithShape="1">
          <a:blip r:embed="rId3">
            <a:alphaModFix/>
          </a:blip>
          <a:srcRect b="0" l="4988" r="0" t="0"/>
          <a:stretch/>
        </p:blipFill>
        <p:spPr>
          <a:xfrm>
            <a:off x="1695275" y="1567550"/>
            <a:ext cx="6072473" cy="3141849"/>
          </a:xfrm>
          <a:prstGeom prst="rect">
            <a:avLst/>
          </a:prstGeom>
          <a:noFill/>
          <a:ln>
            <a:noFill/>
          </a:ln>
        </p:spPr>
      </p:pic>
      <p:sp>
        <p:nvSpPr>
          <p:cNvPr id="312" name="Google Shape;312;p40"/>
          <p:cNvSpPr txBox="1"/>
          <p:nvPr/>
        </p:nvSpPr>
        <p:spPr>
          <a:xfrm>
            <a:off x="6853950" y="4782900"/>
            <a:ext cx="913800" cy="36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CartoDB</a:t>
            </a:r>
            <a:endParaRPr>
              <a:solidFill>
                <a:schemeClr val="lt1"/>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6" name="Shape 316"/>
        <p:cNvGrpSpPr/>
        <p:nvPr/>
      </p:nvGrpSpPr>
      <p:grpSpPr>
        <a:xfrm>
          <a:off x="0" y="0"/>
          <a:ext cx="0" cy="0"/>
          <a:chOff x="0" y="0"/>
          <a:chExt cx="0" cy="0"/>
        </a:xfrm>
      </p:grpSpPr>
      <p:sp>
        <p:nvSpPr>
          <p:cNvPr id="317" name="Google Shape;317;p41"/>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Calls per agency</a:t>
            </a:r>
            <a:endParaRPr/>
          </a:p>
        </p:txBody>
      </p:sp>
      <p:pic>
        <p:nvPicPr>
          <p:cNvPr id="318" name="Google Shape;318;p41"/>
          <p:cNvPicPr preferRelativeResize="0"/>
          <p:nvPr/>
        </p:nvPicPr>
        <p:blipFill rotWithShape="1">
          <a:blip r:embed="rId3">
            <a:alphaModFix/>
          </a:blip>
          <a:srcRect b="0" l="1811" r="1821" t="0"/>
          <a:stretch/>
        </p:blipFill>
        <p:spPr>
          <a:xfrm>
            <a:off x="1695275" y="1567550"/>
            <a:ext cx="6072475" cy="3141850"/>
          </a:xfrm>
          <a:prstGeom prst="rect">
            <a:avLst/>
          </a:prstGeom>
          <a:noFill/>
          <a:ln>
            <a:noFill/>
          </a:ln>
        </p:spPr>
      </p:pic>
      <p:sp>
        <p:nvSpPr>
          <p:cNvPr id="319" name="Google Shape;319;p41"/>
          <p:cNvSpPr txBox="1"/>
          <p:nvPr/>
        </p:nvSpPr>
        <p:spPr>
          <a:xfrm>
            <a:off x="6853950" y="4782900"/>
            <a:ext cx="913800" cy="36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CartoDB</a:t>
            </a:r>
            <a:endParaRPr>
              <a:solidFill>
                <a:schemeClr val="lt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5" name="Shape 145"/>
        <p:cNvGrpSpPr/>
        <p:nvPr/>
      </p:nvGrpSpPr>
      <p:grpSpPr>
        <a:xfrm>
          <a:off x="0" y="0"/>
          <a:ext cx="0" cy="0"/>
          <a:chOff x="0" y="0"/>
          <a:chExt cx="0" cy="0"/>
        </a:xfrm>
      </p:grpSpPr>
      <p:sp>
        <p:nvSpPr>
          <p:cNvPr id="146" name="Google Shape;146;p15"/>
          <p:cNvSpPr txBox="1"/>
          <p:nvPr>
            <p:ph type="title"/>
          </p:nvPr>
        </p:nvSpPr>
        <p:spPr>
          <a:xfrm>
            <a:off x="1332150" y="123400"/>
            <a:ext cx="7038900" cy="576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t>How does Data look like?</a:t>
            </a:r>
            <a:endParaRPr b="1"/>
          </a:p>
        </p:txBody>
      </p:sp>
      <p:sp>
        <p:nvSpPr>
          <p:cNvPr id="147" name="Google Shape;147;p15"/>
          <p:cNvSpPr txBox="1"/>
          <p:nvPr>
            <p:ph idx="1" type="body"/>
          </p:nvPr>
        </p:nvSpPr>
        <p:spPr>
          <a:xfrm>
            <a:off x="955800" y="700000"/>
            <a:ext cx="7791600" cy="4346400"/>
          </a:xfrm>
          <a:prstGeom prst="rect">
            <a:avLst/>
          </a:prstGeom>
        </p:spPr>
        <p:txBody>
          <a:bodyPr anchorCtr="0" anchor="t" bIns="91425" lIns="91425" spcFirstLastPara="1" rIns="91425" wrap="square" tIns="91425">
            <a:noAutofit/>
          </a:bodyPr>
          <a:lstStyle/>
          <a:p>
            <a:pPr indent="0" lvl="0" marL="0" rtl="0" algn="l">
              <a:lnSpc>
                <a:spcPct val="114000"/>
              </a:lnSpc>
              <a:spcBef>
                <a:spcPts val="0"/>
              </a:spcBef>
              <a:spcAft>
                <a:spcPts val="0"/>
              </a:spcAft>
              <a:buNone/>
            </a:pPr>
            <a:r>
              <a:rPr lang="en" sz="1400">
                <a:solidFill>
                  <a:srgbClr val="FFFFFF"/>
                </a:solidFill>
                <a:latin typeface="Arial"/>
                <a:ea typeface="Arial"/>
                <a:cs typeface="Arial"/>
                <a:sym typeface="Arial"/>
              </a:rPr>
              <a:t>Fields:</a:t>
            </a:r>
            <a:endParaRPr sz="1400">
              <a:solidFill>
                <a:srgbClr val="FFFFFF"/>
              </a:solidFill>
              <a:latin typeface="Arial"/>
              <a:ea typeface="Arial"/>
              <a:cs typeface="Arial"/>
              <a:sym typeface="Arial"/>
            </a:endParaRPr>
          </a:p>
          <a:p>
            <a:pPr indent="-317500" lvl="0" marL="457200" rtl="0" algn="l">
              <a:lnSpc>
                <a:spcPct val="114000"/>
              </a:lnSpc>
              <a:spcBef>
                <a:spcPts val="300"/>
              </a:spcBef>
              <a:spcAft>
                <a:spcPts val="0"/>
              </a:spcAft>
              <a:buClr>
                <a:srgbClr val="FFFFFF"/>
              </a:buClr>
              <a:buSzPts val="1400"/>
              <a:buFont typeface="Arial"/>
              <a:buChar char="●"/>
            </a:pPr>
            <a:r>
              <a:rPr lang="en" sz="1400">
                <a:solidFill>
                  <a:srgbClr val="FFFFFF"/>
                </a:solidFill>
                <a:latin typeface="Arial"/>
                <a:ea typeface="Arial"/>
                <a:cs typeface="Arial"/>
                <a:sym typeface="Arial"/>
              </a:rPr>
              <a:t>Time related: call-time, call-source, day of month, secs2rt, secs2di, secs2en, etc.</a:t>
            </a:r>
            <a:endParaRPr sz="1400">
              <a:solidFill>
                <a:srgbClr val="FFFFFF"/>
              </a:solidFill>
              <a:latin typeface="Arial"/>
              <a:ea typeface="Arial"/>
              <a:cs typeface="Arial"/>
              <a:sym typeface="Arial"/>
            </a:endParaRPr>
          </a:p>
          <a:p>
            <a:pPr indent="-317500" lvl="0" marL="457200" rtl="0" algn="l">
              <a:lnSpc>
                <a:spcPct val="114000"/>
              </a:lnSpc>
              <a:spcBef>
                <a:spcPts val="0"/>
              </a:spcBef>
              <a:spcAft>
                <a:spcPts val="0"/>
              </a:spcAft>
              <a:buClr>
                <a:srgbClr val="FFFFFF"/>
              </a:buClr>
              <a:buSzPts val="1400"/>
              <a:buFont typeface="Arial"/>
              <a:buChar char="●"/>
            </a:pPr>
            <a:r>
              <a:rPr lang="en" sz="1400">
                <a:solidFill>
                  <a:srgbClr val="FFFFFF"/>
                </a:solidFill>
                <a:latin typeface="Arial"/>
                <a:ea typeface="Arial"/>
                <a:cs typeface="Arial"/>
                <a:sym typeface="Arial"/>
              </a:rPr>
              <a:t>Location related: city, district, longitude, latitude                                                      </a:t>
            </a:r>
            <a:endParaRPr sz="1400">
              <a:solidFill>
                <a:srgbClr val="FFFFFF"/>
              </a:solidFill>
              <a:latin typeface="Arial"/>
              <a:ea typeface="Arial"/>
              <a:cs typeface="Arial"/>
              <a:sym typeface="Arial"/>
            </a:endParaRPr>
          </a:p>
          <a:p>
            <a:pPr indent="-317500" lvl="0" marL="457200" rtl="0" algn="l">
              <a:lnSpc>
                <a:spcPct val="114000"/>
              </a:lnSpc>
              <a:spcBef>
                <a:spcPts val="0"/>
              </a:spcBef>
              <a:spcAft>
                <a:spcPts val="0"/>
              </a:spcAft>
              <a:buClr>
                <a:srgbClr val="FFFFFF"/>
              </a:buClr>
              <a:buSzPts val="1400"/>
              <a:buFont typeface="Arial"/>
              <a:buChar char="●"/>
            </a:pPr>
            <a:r>
              <a:rPr lang="en" sz="1400">
                <a:solidFill>
                  <a:srgbClr val="FFFFFF"/>
                </a:solidFill>
                <a:latin typeface="Arial"/>
                <a:ea typeface="Arial"/>
                <a:cs typeface="Arial"/>
                <a:sym typeface="Arial"/>
              </a:rPr>
              <a:t>Reason for call: nature, priority   								</a:t>
            </a:r>
            <a:endParaRPr sz="1400">
              <a:solidFill>
                <a:srgbClr val="FFFFFF"/>
              </a:solidFill>
              <a:latin typeface="Arial"/>
              <a:ea typeface="Arial"/>
              <a:cs typeface="Arial"/>
              <a:sym typeface="Arial"/>
            </a:endParaRPr>
          </a:p>
          <a:p>
            <a:pPr indent="-317500" lvl="0" marL="457200" rtl="0" algn="l">
              <a:lnSpc>
                <a:spcPct val="114000"/>
              </a:lnSpc>
              <a:spcBef>
                <a:spcPts val="0"/>
              </a:spcBef>
              <a:spcAft>
                <a:spcPts val="0"/>
              </a:spcAft>
              <a:buClr>
                <a:srgbClr val="FFFFFF"/>
              </a:buClr>
              <a:buSzPts val="1400"/>
              <a:buFont typeface="Arial"/>
              <a:buChar char="●"/>
            </a:pPr>
            <a:r>
              <a:rPr lang="en" sz="1400">
                <a:solidFill>
                  <a:srgbClr val="FFFFFF"/>
                </a:solidFill>
                <a:latin typeface="Arial"/>
                <a:ea typeface="Arial"/>
                <a:cs typeface="Arial"/>
                <a:sym typeface="Arial"/>
              </a:rPr>
              <a:t>Responsibility assigned to: agency -ACO/EMS/GCF/GCSD </a:t>
            </a:r>
            <a:endParaRPr sz="1400">
              <a:solidFill>
                <a:srgbClr val="FFFFFF"/>
              </a:solidFill>
              <a:latin typeface="Arial"/>
              <a:ea typeface="Arial"/>
              <a:cs typeface="Arial"/>
              <a:sym typeface="Arial"/>
            </a:endParaRPr>
          </a:p>
          <a:p>
            <a:pPr indent="0" lvl="0" marL="0" rtl="0" algn="l">
              <a:lnSpc>
                <a:spcPct val="114000"/>
              </a:lnSpc>
              <a:spcBef>
                <a:spcPts val="300"/>
              </a:spcBef>
              <a:spcAft>
                <a:spcPts val="0"/>
              </a:spcAft>
              <a:buNone/>
            </a:pPr>
            <a:r>
              <a:t/>
            </a:r>
            <a:endParaRPr sz="1400">
              <a:solidFill>
                <a:srgbClr val="FFFFFF"/>
              </a:solidFill>
              <a:latin typeface="Arial"/>
              <a:ea typeface="Arial"/>
              <a:cs typeface="Arial"/>
              <a:sym typeface="Arial"/>
            </a:endParaRPr>
          </a:p>
          <a:p>
            <a:pPr indent="0" lvl="0" marL="0" rtl="0" algn="l">
              <a:lnSpc>
                <a:spcPct val="114000"/>
              </a:lnSpc>
              <a:spcBef>
                <a:spcPts val="300"/>
              </a:spcBef>
              <a:spcAft>
                <a:spcPts val="0"/>
              </a:spcAft>
              <a:buNone/>
            </a:pPr>
            <a:r>
              <a:rPr lang="en" sz="1800">
                <a:solidFill>
                  <a:srgbClr val="FFFFFF"/>
                </a:solidFill>
                <a:latin typeface="Arial"/>
                <a:ea typeface="Arial"/>
                <a:cs typeface="Arial"/>
                <a:sym typeface="Arial"/>
              </a:rPr>
              <a:t>Data cleanup (all members of the team)</a:t>
            </a:r>
            <a:endParaRPr sz="1800">
              <a:solidFill>
                <a:srgbClr val="FFFFFF"/>
              </a:solidFill>
              <a:latin typeface="Arial"/>
              <a:ea typeface="Arial"/>
              <a:cs typeface="Arial"/>
              <a:sym typeface="Arial"/>
            </a:endParaRPr>
          </a:p>
          <a:p>
            <a:pPr indent="0" lvl="0" marL="0" rtl="0" algn="l">
              <a:lnSpc>
                <a:spcPct val="114000"/>
              </a:lnSpc>
              <a:spcBef>
                <a:spcPts val="300"/>
              </a:spcBef>
              <a:spcAft>
                <a:spcPts val="0"/>
              </a:spcAft>
              <a:buNone/>
            </a:pPr>
            <a:r>
              <a:rPr lang="en" sz="1800">
                <a:solidFill>
                  <a:srgbClr val="FFFFFF"/>
                </a:solidFill>
                <a:latin typeface="Arial"/>
                <a:ea typeface="Arial"/>
                <a:cs typeface="Arial"/>
                <a:sym typeface="Arial"/>
              </a:rPr>
              <a:t>Work towards our main goal:</a:t>
            </a:r>
            <a:endParaRPr sz="1800">
              <a:solidFill>
                <a:srgbClr val="FFFFFF"/>
              </a:solidFill>
              <a:latin typeface="Arial"/>
              <a:ea typeface="Arial"/>
              <a:cs typeface="Arial"/>
              <a:sym typeface="Arial"/>
            </a:endParaRPr>
          </a:p>
          <a:p>
            <a:pPr indent="-342900" lvl="0" marL="457200" rtl="0" algn="l">
              <a:spcBef>
                <a:spcPts val="300"/>
              </a:spcBef>
              <a:spcAft>
                <a:spcPts val="0"/>
              </a:spcAft>
              <a:buClr>
                <a:schemeClr val="lt1"/>
              </a:buClr>
              <a:buSzPts val="1800"/>
              <a:buChar char="●"/>
            </a:pPr>
            <a:r>
              <a:rPr lang="en"/>
              <a:t>Relations between natures - agencies</a:t>
            </a:r>
            <a:endParaRPr/>
          </a:p>
          <a:p>
            <a:pPr indent="-342900" lvl="0" marL="457200" rtl="0" algn="l">
              <a:spcBef>
                <a:spcPts val="0"/>
              </a:spcBef>
              <a:spcAft>
                <a:spcPts val="0"/>
              </a:spcAft>
              <a:buClr>
                <a:schemeClr val="lt1"/>
              </a:buClr>
              <a:buSzPts val="1800"/>
              <a:buChar char="●"/>
            </a:pPr>
            <a:r>
              <a:rPr lang="en"/>
              <a:t>Patterns between time - calls</a:t>
            </a:r>
            <a:endParaRPr/>
          </a:p>
          <a:p>
            <a:pPr indent="-342900" lvl="0" marL="457200" rtl="0" algn="l">
              <a:spcBef>
                <a:spcPts val="0"/>
              </a:spcBef>
              <a:spcAft>
                <a:spcPts val="0"/>
              </a:spcAft>
              <a:buClr>
                <a:schemeClr val="lt1"/>
              </a:buClr>
              <a:buSzPts val="1800"/>
              <a:buChar char="●"/>
            </a:pPr>
            <a:r>
              <a:rPr lang="en"/>
              <a:t>Response reaction time analysis</a:t>
            </a:r>
            <a:endParaRPr/>
          </a:p>
          <a:p>
            <a:pPr indent="-342900" lvl="0" marL="457200" rtl="0" algn="l">
              <a:spcBef>
                <a:spcPts val="0"/>
              </a:spcBef>
              <a:spcAft>
                <a:spcPts val="0"/>
              </a:spcAft>
              <a:buClr>
                <a:schemeClr val="lt1"/>
              </a:buClr>
              <a:buSzPts val="1800"/>
              <a:buChar char="●"/>
            </a:pPr>
            <a:r>
              <a:rPr lang="en"/>
              <a:t>Priority analysis</a:t>
            </a:r>
            <a:endParaRPr sz="1800">
              <a:solidFill>
                <a:srgbClr val="FFFFFF"/>
              </a:solidFill>
              <a:latin typeface="Arial"/>
              <a:ea typeface="Arial"/>
              <a:cs typeface="Arial"/>
              <a:sym typeface="Arial"/>
            </a:endParaRPr>
          </a:p>
          <a:p>
            <a:pPr indent="0" lvl="0" marL="0" rtl="0" algn="l">
              <a:lnSpc>
                <a:spcPct val="114000"/>
              </a:lnSpc>
              <a:spcBef>
                <a:spcPts val="0"/>
              </a:spcBef>
              <a:spcAft>
                <a:spcPts val="0"/>
              </a:spcAft>
              <a:buNone/>
            </a:pPr>
            <a:r>
              <a:t/>
            </a:r>
            <a:endParaRPr sz="1800">
              <a:solidFill>
                <a:srgbClr val="FFFFFF"/>
              </a:solidFill>
              <a:latin typeface="Arial"/>
              <a:ea typeface="Arial"/>
              <a:cs typeface="Arial"/>
              <a:sym typeface="Arial"/>
            </a:endParaRPr>
          </a:p>
          <a:p>
            <a:pPr indent="0" lvl="0" marL="0" rtl="0" algn="l">
              <a:lnSpc>
                <a:spcPct val="100000"/>
              </a:lnSpc>
              <a:spcBef>
                <a:spcPts val="1100"/>
              </a:spcBef>
              <a:spcAft>
                <a:spcPts val="0"/>
              </a:spcAft>
              <a:buClr>
                <a:schemeClr val="dk1"/>
              </a:buClr>
              <a:buSzPts val="1100"/>
              <a:buFont typeface="Arial"/>
              <a:buNone/>
            </a:pPr>
            <a:r>
              <a:t/>
            </a:r>
            <a:endParaRPr b="1" sz="1650">
              <a:solidFill>
                <a:srgbClr val="FFFFFF"/>
              </a:solidFill>
            </a:endParaRPr>
          </a:p>
          <a:p>
            <a:pPr indent="0" lvl="0" marL="0" rtl="0" algn="l">
              <a:spcBef>
                <a:spcPts val="0"/>
              </a:spcBef>
              <a:spcAft>
                <a:spcPts val="0"/>
              </a:spcAft>
              <a:buClr>
                <a:srgbClr val="000000"/>
              </a:buClr>
              <a:buSzPts val="1100"/>
              <a:buFont typeface="Arial"/>
              <a:buNone/>
            </a:pPr>
            <a:r>
              <a:t/>
            </a:r>
            <a:endParaRPr>
              <a:solidFill>
                <a:srgbClr val="FFFFFF"/>
              </a:solidFill>
            </a:endParaRPr>
          </a:p>
          <a:p>
            <a:pPr indent="0" lvl="0" marL="0" rtl="0" algn="l">
              <a:spcBef>
                <a:spcPts val="1600"/>
              </a:spcBef>
              <a:spcAft>
                <a:spcPts val="1600"/>
              </a:spcAft>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3" name="Shape 323"/>
        <p:cNvGrpSpPr/>
        <p:nvPr/>
      </p:nvGrpSpPr>
      <p:grpSpPr>
        <a:xfrm>
          <a:off x="0" y="0"/>
          <a:ext cx="0" cy="0"/>
          <a:chOff x="0" y="0"/>
          <a:chExt cx="0" cy="0"/>
        </a:xfrm>
      </p:grpSpPr>
      <p:sp>
        <p:nvSpPr>
          <p:cNvPr id="324" name="Google Shape;324;p42"/>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Calls per agency</a:t>
            </a:r>
            <a:endParaRPr/>
          </a:p>
        </p:txBody>
      </p:sp>
      <p:pic>
        <p:nvPicPr>
          <p:cNvPr id="325" name="Google Shape;325;p42"/>
          <p:cNvPicPr preferRelativeResize="0"/>
          <p:nvPr/>
        </p:nvPicPr>
        <p:blipFill rotWithShape="1">
          <a:blip r:embed="rId3">
            <a:alphaModFix/>
          </a:blip>
          <a:srcRect b="0" l="2705" r="2705" t="0"/>
          <a:stretch/>
        </p:blipFill>
        <p:spPr>
          <a:xfrm>
            <a:off x="1695275" y="1567550"/>
            <a:ext cx="6072475" cy="3141850"/>
          </a:xfrm>
          <a:prstGeom prst="rect">
            <a:avLst/>
          </a:prstGeom>
          <a:noFill/>
          <a:ln>
            <a:noFill/>
          </a:ln>
        </p:spPr>
      </p:pic>
      <p:sp>
        <p:nvSpPr>
          <p:cNvPr id="326" name="Google Shape;326;p42"/>
          <p:cNvSpPr txBox="1"/>
          <p:nvPr/>
        </p:nvSpPr>
        <p:spPr>
          <a:xfrm>
            <a:off x="6853950" y="4782900"/>
            <a:ext cx="913800" cy="36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CartoDB</a:t>
            </a:r>
            <a:endParaRPr>
              <a:solidFill>
                <a:schemeClr val="lt1"/>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0" name="Shape 330"/>
        <p:cNvGrpSpPr/>
        <p:nvPr/>
      </p:nvGrpSpPr>
      <p:grpSpPr>
        <a:xfrm>
          <a:off x="0" y="0"/>
          <a:ext cx="0" cy="0"/>
          <a:chOff x="0" y="0"/>
          <a:chExt cx="0" cy="0"/>
        </a:xfrm>
      </p:grpSpPr>
      <p:sp>
        <p:nvSpPr>
          <p:cNvPr id="331" name="Google Shape;331;p43"/>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Calls per agency</a:t>
            </a:r>
            <a:endParaRPr/>
          </a:p>
        </p:txBody>
      </p:sp>
      <p:pic>
        <p:nvPicPr>
          <p:cNvPr id="332" name="Google Shape;332;p43"/>
          <p:cNvPicPr preferRelativeResize="0"/>
          <p:nvPr/>
        </p:nvPicPr>
        <p:blipFill rotWithShape="1">
          <a:blip r:embed="rId3">
            <a:alphaModFix/>
          </a:blip>
          <a:srcRect b="0" l="2927" r="2927" t="0"/>
          <a:stretch/>
        </p:blipFill>
        <p:spPr>
          <a:xfrm>
            <a:off x="1695275" y="1567550"/>
            <a:ext cx="6072472" cy="3141849"/>
          </a:xfrm>
          <a:prstGeom prst="rect">
            <a:avLst/>
          </a:prstGeom>
          <a:noFill/>
          <a:ln>
            <a:noFill/>
          </a:ln>
        </p:spPr>
      </p:pic>
      <p:sp>
        <p:nvSpPr>
          <p:cNvPr id="333" name="Google Shape;333;p43"/>
          <p:cNvSpPr txBox="1"/>
          <p:nvPr/>
        </p:nvSpPr>
        <p:spPr>
          <a:xfrm>
            <a:off x="6853950" y="4782900"/>
            <a:ext cx="913800" cy="36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CartoDB</a:t>
            </a:r>
            <a:endParaRPr>
              <a:solidFill>
                <a:schemeClr val="lt1"/>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7" name="Shape 337"/>
        <p:cNvGrpSpPr/>
        <p:nvPr/>
      </p:nvGrpSpPr>
      <p:grpSpPr>
        <a:xfrm>
          <a:off x="0" y="0"/>
          <a:ext cx="0" cy="0"/>
          <a:chOff x="0" y="0"/>
          <a:chExt cx="0" cy="0"/>
        </a:xfrm>
      </p:grpSpPr>
      <p:sp>
        <p:nvSpPr>
          <p:cNvPr id="338" name="Google Shape;338;p4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Calls per agency</a:t>
            </a:r>
            <a:endParaRPr/>
          </a:p>
        </p:txBody>
      </p:sp>
      <p:pic>
        <p:nvPicPr>
          <p:cNvPr id="339" name="Google Shape;339;p44"/>
          <p:cNvPicPr preferRelativeResize="0"/>
          <p:nvPr/>
        </p:nvPicPr>
        <p:blipFill rotWithShape="1">
          <a:blip r:embed="rId3">
            <a:alphaModFix/>
          </a:blip>
          <a:srcRect b="0" l="4537" r="4528" t="0"/>
          <a:stretch/>
        </p:blipFill>
        <p:spPr>
          <a:xfrm>
            <a:off x="1695275" y="1567550"/>
            <a:ext cx="6072472" cy="3141849"/>
          </a:xfrm>
          <a:prstGeom prst="rect">
            <a:avLst/>
          </a:prstGeom>
          <a:noFill/>
          <a:ln>
            <a:noFill/>
          </a:ln>
        </p:spPr>
      </p:pic>
      <p:sp>
        <p:nvSpPr>
          <p:cNvPr id="340" name="Google Shape;340;p44"/>
          <p:cNvSpPr txBox="1"/>
          <p:nvPr/>
        </p:nvSpPr>
        <p:spPr>
          <a:xfrm>
            <a:off x="6853950" y="4782900"/>
            <a:ext cx="913800" cy="36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CartoDB</a:t>
            </a:r>
            <a:endParaRPr>
              <a:solidFill>
                <a:schemeClr val="lt1"/>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4" name="Shape 344"/>
        <p:cNvGrpSpPr/>
        <p:nvPr/>
      </p:nvGrpSpPr>
      <p:grpSpPr>
        <a:xfrm>
          <a:off x="0" y="0"/>
          <a:ext cx="0" cy="0"/>
          <a:chOff x="0" y="0"/>
          <a:chExt cx="0" cy="0"/>
        </a:xfrm>
      </p:grpSpPr>
      <p:sp>
        <p:nvSpPr>
          <p:cNvPr id="345" name="Google Shape;345;p4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Number of Calls (Month)</a:t>
            </a:r>
            <a:endParaRPr/>
          </a:p>
        </p:txBody>
      </p:sp>
      <p:pic>
        <p:nvPicPr>
          <p:cNvPr id="346" name="Google Shape;346;p45"/>
          <p:cNvPicPr preferRelativeResize="0"/>
          <p:nvPr/>
        </p:nvPicPr>
        <p:blipFill>
          <a:blip r:embed="rId3">
            <a:alphaModFix/>
          </a:blip>
          <a:stretch>
            <a:fillRect/>
          </a:stretch>
        </p:blipFill>
        <p:spPr>
          <a:xfrm>
            <a:off x="2317325" y="1640371"/>
            <a:ext cx="4999226" cy="2794824"/>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0" name="Shape 350"/>
        <p:cNvGrpSpPr/>
        <p:nvPr/>
      </p:nvGrpSpPr>
      <p:grpSpPr>
        <a:xfrm>
          <a:off x="0" y="0"/>
          <a:ext cx="0" cy="0"/>
          <a:chOff x="0" y="0"/>
          <a:chExt cx="0" cy="0"/>
        </a:xfrm>
      </p:grpSpPr>
      <p:sp>
        <p:nvSpPr>
          <p:cNvPr id="351" name="Google Shape;351;p4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Number of Calls (Hour)</a:t>
            </a:r>
            <a:endParaRPr/>
          </a:p>
        </p:txBody>
      </p:sp>
      <p:pic>
        <p:nvPicPr>
          <p:cNvPr id="352" name="Google Shape;352;p46"/>
          <p:cNvPicPr preferRelativeResize="0"/>
          <p:nvPr/>
        </p:nvPicPr>
        <p:blipFill>
          <a:blip r:embed="rId3">
            <a:alphaModFix/>
          </a:blip>
          <a:stretch>
            <a:fillRect/>
          </a:stretch>
        </p:blipFill>
        <p:spPr>
          <a:xfrm>
            <a:off x="2091898" y="1500500"/>
            <a:ext cx="5301551" cy="3000974"/>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6" name="Shape 356"/>
        <p:cNvGrpSpPr/>
        <p:nvPr/>
      </p:nvGrpSpPr>
      <p:grpSpPr>
        <a:xfrm>
          <a:off x="0" y="0"/>
          <a:ext cx="0" cy="0"/>
          <a:chOff x="0" y="0"/>
          <a:chExt cx="0" cy="0"/>
        </a:xfrm>
      </p:grpSpPr>
      <p:sp>
        <p:nvSpPr>
          <p:cNvPr id="357" name="Google Shape;357;p47"/>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Number of Calls (Day of Week)</a:t>
            </a:r>
            <a:endParaRPr/>
          </a:p>
        </p:txBody>
      </p:sp>
      <p:pic>
        <p:nvPicPr>
          <p:cNvPr id="358" name="Google Shape;358;p47"/>
          <p:cNvPicPr preferRelativeResize="0"/>
          <p:nvPr/>
        </p:nvPicPr>
        <p:blipFill>
          <a:blip r:embed="rId3">
            <a:alphaModFix/>
          </a:blip>
          <a:stretch>
            <a:fillRect/>
          </a:stretch>
        </p:blipFill>
        <p:spPr>
          <a:xfrm>
            <a:off x="3145054" y="1464425"/>
            <a:ext cx="2853900" cy="3404951"/>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2" name="Shape 362"/>
        <p:cNvGrpSpPr/>
        <p:nvPr/>
      </p:nvGrpSpPr>
      <p:grpSpPr>
        <a:xfrm>
          <a:off x="0" y="0"/>
          <a:ext cx="0" cy="0"/>
          <a:chOff x="0" y="0"/>
          <a:chExt cx="0" cy="0"/>
        </a:xfrm>
      </p:grpSpPr>
      <p:sp>
        <p:nvSpPr>
          <p:cNvPr id="363" name="Google Shape;363;p4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Principal</a:t>
            </a:r>
            <a:r>
              <a:rPr lang="en"/>
              <a:t> Component Analysis (PCA)</a:t>
            </a:r>
            <a:endParaRPr/>
          </a:p>
        </p:txBody>
      </p:sp>
      <p:sp>
        <p:nvSpPr>
          <p:cNvPr id="364" name="Google Shape;364;p48"/>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Reduced the components used in the machine learning down to 2.</a:t>
            </a:r>
            <a:endParaRPr/>
          </a:p>
        </p:txBody>
      </p:sp>
      <p:pic>
        <p:nvPicPr>
          <p:cNvPr id="365" name="Google Shape;365;p48"/>
          <p:cNvPicPr preferRelativeResize="0"/>
          <p:nvPr/>
        </p:nvPicPr>
        <p:blipFill>
          <a:blip r:embed="rId3">
            <a:alphaModFix/>
          </a:blip>
          <a:stretch>
            <a:fillRect/>
          </a:stretch>
        </p:blipFill>
        <p:spPr>
          <a:xfrm>
            <a:off x="2077599" y="2034604"/>
            <a:ext cx="5353125" cy="286565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9" name="Shape 369"/>
        <p:cNvGrpSpPr/>
        <p:nvPr/>
      </p:nvGrpSpPr>
      <p:grpSpPr>
        <a:xfrm>
          <a:off x="0" y="0"/>
          <a:ext cx="0" cy="0"/>
          <a:chOff x="0" y="0"/>
          <a:chExt cx="0" cy="0"/>
        </a:xfrm>
      </p:grpSpPr>
      <p:sp>
        <p:nvSpPr>
          <p:cNvPr id="370" name="Google Shape;370;p4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Machine Learning</a:t>
            </a:r>
            <a:endParaRPr/>
          </a:p>
        </p:txBody>
      </p:sp>
      <p:sp>
        <p:nvSpPr>
          <p:cNvPr id="371" name="Google Shape;371;p49"/>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Trying to predict the agency that relates to a call before any word is said.</a:t>
            </a:r>
            <a:br>
              <a:rPr lang="en"/>
            </a:br>
            <a:endParaRPr/>
          </a:p>
          <a:p>
            <a:pPr indent="-311150" lvl="0" marL="457200" rtl="0" algn="l">
              <a:spcBef>
                <a:spcPts val="0"/>
              </a:spcBef>
              <a:spcAft>
                <a:spcPts val="0"/>
              </a:spcAft>
              <a:buSzPts val="1300"/>
              <a:buChar char="●"/>
            </a:pPr>
            <a:r>
              <a:rPr lang="en"/>
              <a:t>Type: Classification problem (Supervised Machine Learning).</a:t>
            </a:r>
            <a:br>
              <a:rPr lang="en"/>
            </a:br>
            <a:endParaRPr/>
          </a:p>
          <a:p>
            <a:pPr indent="-311150" lvl="0" marL="457200" rtl="0" algn="l">
              <a:spcBef>
                <a:spcPts val="0"/>
              </a:spcBef>
              <a:spcAft>
                <a:spcPts val="0"/>
              </a:spcAft>
              <a:buSzPts val="1300"/>
              <a:buChar char="●"/>
            </a:pPr>
            <a:r>
              <a:rPr lang="en"/>
              <a:t>Features:</a:t>
            </a:r>
            <a:br>
              <a:rPr lang="en"/>
            </a:br>
            <a:r>
              <a:rPr lang="en"/>
              <a:t>Call time (Hour, DayOfWeek, DayOfMonth)</a:t>
            </a:r>
            <a:br>
              <a:rPr lang="en"/>
            </a:br>
            <a:r>
              <a:rPr lang="en"/>
              <a:t>Location (Longitude, Latitude)</a:t>
            </a:r>
            <a:br>
              <a:rPr lang="en"/>
            </a:br>
            <a:r>
              <a:rPr lang="en"/>
              <a:t>CallSource (e.g. E911, W911, SELF, XFER, PHONE).</a:t>
            </a:r>
            <a:br>
              <a:rPr lang="en"/>
            </a:br>
            <a:endParaRPr/>
          </a:p>
          <a:p>
            <a:pPr indent="-311150" lvl="0" marL="457200" rtl="0" algn="l">
              <a:spcBef>
                <a:spcPts val="0"/>
              </a:spcBef>
              <a:spcAft>
                <a:spcPts val="0"/>
              </a:spcAft>
              <a:buSzPts val="1300"/>
              <a:buChar char="●"/>
            </a:pPr>
            <a:r>
              <a:rPr lang="en"/>
              <a:t>Output (Prediction): Agency</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5" name="Shape 375"/>
        <p:cNvGrpSpPr/>
        <p:nvPr/>
      </p:nvGrpSpPr>
      <p:grpSpPr>
        <a:xfrm>
          <a:off x="0" y="0"/>
          <a:ext cx="0" cy="0"/>
          <a:chOff x="0" y="0"/>
          <a:chExt cx="0" cy="0"/>
        </a:xfrm>
      </p:grpSpPr>
      <p:sp>
        <p:nvSpPr>
          <p:cNvPr id="376" name="Google Shape;376;p50"/>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Supervised Models</a:t>
            </a:r>
            <a:endParaRPr/>
          </a:p>
        </p:txBody>
      </p:sp>
      <p:sp>
        <p:nvSpPr>
          <p:cNvPr id="377" name="Google Shape;377;p50"/>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Used a Random Forest Classifier and Gradient Boost Classifier</a:t>
            </a:r>
            <a:endParaRPr/>
          </a:p>
          <a:p>
            <a:pPr indent="-311150" lvl="0" marL="457200" rtl="0" algn="l">
              <a:spcBef>
                <a:spcPts val="0"/>
              </a:spcBef>
              <a:spcAft>
                <a:spcPts val="0"/>
              </a:spcAft>
              <a:buSzPts val="1300"/>
              <a:buChar char="●"/>
            </a:pPr>
            <a:r>
              <a:rPr lang="en"/>
              <a:t>Those are ensemble methods which combine multiple ‘weak’ predictors to form a ‘strong’ one.</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1" name="Shape 381"/>
        <p:cNvGrpSpPr/>
        <p:nvPr/>
      </p:nvGrpSpPr>
      <p:grpSpPr>
        <a:xfrm>
          <a:off x="0" y="0"/>
          <a:ext cx="0" cy="0"/>
          <a:chOff x="0" y="0"/>
          <a:chExt cx="0" cy="0"/>
        </a:xfrm>
      </p:grpSpPr>
      <p:sp>
        <p:nvSpPr>
          <p:cNvPr id="382" name="Google Shape;382;p51"/>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Random Forest</a:t>
            </a:r>
            <a:endParaRPr/>
          </a:p>
        </p:txBody>
      </p:sp>
      <p:sp>
        <p:nvSpPr>
          <p:cNvPr id="383" name="Google Shape;383;p51"/>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Consists of Multiple Estimators.</a:t>
            </a:r>
            <a:endParaRPr/>
          </a:p>
          <a:p>
            <a:pPr indent="-311150" lvl="0" marL="457200" rtl="0" algn="l">
              <a:spcBef>
                <a:spcPts val="0"/>
              </a:spcBef>
              <a:spcAft>
                <a:spcPts val="0"/>
              </a:spcAft>
              <a:buSzPts val="1300"/>
              <a:buChar char="●"/>
            </a:pPr>
            <a:r>
              <a:rPr lang="en"/>
              <a:t>An estimator is a Decision Tree.</a:t>
            </a:r>
            <a:endParaRPr/>
          </a:p>
          <a:p>
            <a:pPr indent="-311150" lvl="0" marL="457200" rtl="0" algn="l">
              <a:spcBef>
                <a:spcPts val="0"/>
              </a:spcBef>
              <a:spcAft>
                <a:spcPts val="0"/>
              </a:spcAft>
              <a:buSzPts val="1300"/>
              <a:buChar char="●"/>
            </a:pPr>
            <a:r>
              <a:rPr lang="en"/>
              <a:t>During training, all trees are independent from each other.</a:t>
            </a:r>
            <a:endParaRPr/>
          </a:p>
        </p:txBody>
      </p:sp>
      <p:pic>
        <p:nvPicPr>
          <p:cNvPr id="384" name="Google Shape;384;p51"/>
          <p:cNvPicPr preferRelativeResize="0"/>
          <p:nvPr/>
        </p:nvPicPr>
        <p:blipFill rotWithShape="1">
          <a:blip r:embed="rId3">
            <a:alphaModFix/>
          </a:blip>
          <a:srcRect b="0" l="0" r="0" t="12449"/>
          <a:stretch/>
        </p:blipFill>
        <p:spPr>
          <a:xfrm>
            <a:off x="3115600" y="2571750"/>
            <a:ext cx="3402701" cy="22344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1" name="Shape 151"/>
        <p:cNvGrpSpPr/>
        <p:nvPr/>
      </p:nvGrpSpPr>
      <p:grpSpPr>
        <a:xfrm>
          <a:off x="0" y="0"/>
          <a:ext cx="0" cy="0"/>
          <a:chOff x="0" y="0"/>
          <a:chExt cx="0" cy="0"/>
        </a:xfrm>
      </p:grpSpPr>
      <p:sp>
        <p:nvSpPr>
          <p:cNvPr id="152" name="Google Shape;152;p16"/>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Daniel</a:t>
            </a:r>
            <a:endParaRPr/>
          </a:p>
          <a:p>
            <a:pPr indent="0" lvl="0" marL="0" rtl="0" algn="l">
              <a:spcBef>
                <a:spcPts val="0"/>
              </a:spcBef>
              <a:spcAft>
                <a:spcPts val="0"/>
              </a:spcAft>
              <a:buNone/>
            </a:pPr>
            <a:r>
              <a:rPr lang="en"/>
              <a:t>GitHub: </a:t>
            </a:r>
            <a:r>
              <a:rPr lang="en"/>
              <a:t>81wingo</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8" name="Shape 388"/>
        <p:cNvGrpSpPr/>
        <p:nvPr/>
      </p:nvGrpSpPr>
      <p:grpSpPr>
        <a:xfrm>
          <a:off x="0" y="0"/>
          <a:ext cx="0" cy="0"/>
          <a:chOff x="0" y="0"/>
          <a:chExt cx="0" cy="0"/>
        </a:xfrm>
      </p:grpSpPr>
      <p:sp>
        <p:nvSpPr>
          <p:cNvPr id="389" name="Google Shape;389;p52"/>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Gradient Boosting</a:t>
            </a:r>
            <a:endParaRPr/>
          </a:p>
        </p:txBody>
      </p:sp>
      <p:sp>
        <p:nvSpPr>
          <p:cNvPr id="390" name="Google Shape;390;p52"/>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Consists of Multiple Estimators, too.</a:t>
            </a:r>
            <a:endParaRPr/>
          </a:p>
          <a:p>
            <a:pPr indent="-311150" lvl="0" marL="457200" rtl="0" algn="l">
              <a:spcBef>
                <a:spcPts val="0"/>
              </a:spcBef>
              <a:spcAft>
                <a:spcPts val="0"/>
              </a:spcAft>
              <a:buSzPts val="1300"/>
              <a:buChar char="●"/>
            </a:pPr>
            <a:r>
              <a:rPr lang="en"/>
              <a:t>In our model, an estimator is a tree.</a:t>
            </a:r>
            <a:endParaRPr/>
          </a:p>
          <a:p>
            <a:pPr indent="-311150" lvl="0" marL="457200" rtl="0" algn="l">
              <a:spcBef>
                <a:spcPts val="0"/>
              </a:spcBef>
              <a:spcAft>
                <a:spcPts val="0"/>
              </a:spcAft>
              <a:buSzPts val="1300"/>
              <a:buChar char="●"/>
            </a:pPr>
            <a:r>
              <a:rPr lang="en"/>
              <a:t>During training, the loss value of the current tree is used to help the next tree do better, aka Boosting.</a:t>
            </a:r>
            <a:endParaRPr/>
          </a:p>
        </p:txBody>
      </p:sp>
      <p:pic>
        <p:nvPicPr>
          <p:cNvPr id="391" name="Google Shape;391;p52"/>
          <p:cNvPicPr preferRelativeResize="0"/>
          <p:nvPr/>
        </p:nvPicPr>
        <p:blipFill>
          <a:blip r:embed="rId3">
            <a:alphaModFix/>
          </a:blip>
          <a:stretch>
            <a:fillRect/>
          </a:stretch>
        </p:blipFill>
        <p:spPr>
          <a:xfrm>
            <a:off x="1370651" y="2797800"/>
            <a:ext cx="4328324" cy="1888800"/>
          </a:xfrm>
          <a:prstGeom prst="rect">
            <a:avLst/>
          </a:prstGeom>
          <a:noFill/>
          <a:ln>
            <a:noFill/>
          </a:ln>
        </p:spPr>
      </p:pic>
      <p:pic>
        <p:nvPicPr>
          <p:cNvPr id="392" name="Google Shape;392;p52"/>
          <p:cNvPicPr preferRelativeResize="0"/>
          <p:nvPr/>
        </p:nvPicPr>
        <p:blipFill>
          <a:blip r:embed="rId4">
            <a:alphaModFix/>
          </a:blip>
          <a:stretch>
            <a:fillRect/>
          </a:stretch>
        </p:blipFill>
        <p:spPr>
          <a:xfrm>
            <a:off x="5808700" y="2874423"/>
            <a:ext cx="2385125" cy="173555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6" name="Shape 396"/>
        <p:cNvGrpSpPr/>
        <p:nvPr/>
      </p:nvGrpSpPr>
      <p:grpSpPr>
        <a:xfrm>
          <a:off x="0" y="0"/>
          <a:ext cx="0" cy="0"/>
          <a:chOff x="0" y="0"/>
          <a:chExt cx="0" cy="0"/>
        </a:xfrm>
      </p:grpSpPr>
      <p:sp>
        <p:nvSpPr>
          <p:cNvPr id="397" name="Google Shape;397;p53"/>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Balancing the Dataset</a:t>
            </a:r>
            <a:endParaRPr/>
          </a:p>
        </p:txBody>
      </p:sp>
      <p:sp>
        <p:nvSpPr>
          <p:cNvPr id="398" name="Google Shape;398;p53"/>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As we’ve seen before, the dataset is hugely biased towards EMS &amp; GCSD.</a:t>
            </a:r>
            <a:endParaRPr/>
          </a:p>
          <a:p>
            <a:pPr indent="-311150" lvl="0" marL="457200" rtl="0" algn="l">
              <a:spcBef>
                <a:spcPts val="0"/>
              </a:spcBef>
              <a:spcAft>
                <a:spcPts val="0"/>
              </a:spcAft>
              <a:buSzPts val="1300"/>
              <a:buChar char="●"/>
            </a:pPr>
            <a:r>
              <a:rPr lang="en"/>
              <a:t>This isn’t preferred for machine learning.</a:t>
            </a:r>
            <a:endParaRPr/>
          </a:p>
          <a:p>
            <a:pPr indent="-311150" lvl="0" marL="457200" rtl="0" algn="l">
              <a:spcBef>
                <a:spcPts val="0"/>
              </a:spcBef>
              <a:spcAft>
                <a:spcPts val="0"/>
              </a:spcAft>
              <a:buSzPts val="1300"/>
              <a:buChar char="●"/>
            </a:pPr>
            <a:r>
              <a:rPr lang="en"/>
              <a:t>A new BALANCED dataset has been created.</a:t>
            </a:r>
            <a:br>
              <a:rPr lang="en"/>
            </a:br>
            <a:endParaRPr/>
          </a:p>
        </p:txBody>
      </p:sp>
      <p:pic>
        <p:nvPicPr>
          <p:cNvPr id="399" name="Google Shape;399;p53"/>
          <p:cNvPicPr preferRelativeResize="0"/>
          <p:nvPr/>
        </p:nvPicPr>
        <p:blipFill>
          <a:blip r:embed="rId3">
            <a:alphaModFix/>
          </a:blip>
          <a:stretch>
            <a:fillRect/>
          </a:stretch>
        </p:blipFill>
        <p:spPr>
          <a:xfrm>
            <a:off x="1417974" y="2571750"/>
            <a:ext cx="2643398" cy="2370675"/>
          </a:xfrm>
          <a:prstGeom prst="rect">
            <a:avLst/>
          </a:prstGeom>
          <a:noFill/>
          <a:ln>
            <a:noFill/>
          </a:ln>
        </p:spPr>
      </p:pic>
      <p:pic>
        <p:nvPicPr>
          <p:cNvPr id="400" name="Google Shape;400;p53"/>
          <p:cNvPicPr preferRelativeResize="0"/>
          <p:nvPr/>
        </p:nvPicPr>
        <p:blipFill>
          <a:blip r:embed="rId4">
            <a:alphaModFix/>
          </a:blip>
          <a:stretch>
            <a:fillRect/>
          </a:stretch>
        </p:blipFill>
        <p:spPr>
          <a:xfrm>
            <a:off x="5170900" y="2428400"/>
            <a:ext cx="2642615" cy="2463524"/>
          </a:xfrm>
          <a:prstGeom prst="rect">
            <a:avLst/>
          </a:prstGeom>
          <a:noFill/>
          <a:ln>
            <a:noFill/>
          </a:ln>
        </p:spPr>
      </p:pic>
      <p:sp>
        <p:nvSpPr>
          <p:cNvPr id="401" name="Google Shape;401;p53"/>
          <p:cNvSpPr/>
          <p:nvPr/>
        </p:nvSpPr>
        <p:spPr>
          <a:xfrm>
            <a:off x="4258450" y="3461713"/>
            <a:ext cx="807900" cy="3969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5" name="Shape 405"/>
        <p:cNvGrpSpPr/>
        <p:nvPr/>
      </p:nvGrpSpPr>
      <p:grpSpPr>
        <a:xfrm>
          <a:off x="0" y="0"/>
          <a:ext cx="0" cy="0"/>
          <a:chOff x="0" y="0"/>
          <a:chExt cx="0" cy="0"/>
        </a:xfrm>
      </p:grpSpPr>
      <p:sp>
        <p:nvSpPr>
          <p:cNvPr id="406" name="Google Shape;406;p5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Results</a:t>
            </a:r>
            <a:endParaRPr/>
          </a:p>
        </p:txBody>
      </p:sp>
      <p:pic>
        <p:nvPicPr>
          <p:cNvPr id="407" name="Google Shape;407;p54"/>
          <p:cNvPicPr preferRelativeResize="0"/>
          <p:nvPr/>
        </p:nvPicPr>
        <p:blipFill>
          <a:blip r:embed="rId3">
            <a:alphaModFix/>
          </a:blip>
          <a:stretch>
            <a:fillRect/>
          </a:stretch>
        </p:blipFill>
        <p:spPr>
          <a:xfrm>
            <a:off x="657375" y="2022925"/>
            <a:ext cx="7328400" cy="170445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1" name="Shape 411"/>
        <p:cNvGrpSpPr/>
        <p:nvPr/>
      </p:nvGrpSpPr>
      <p:grpSpPr>
        <a:xfrm>
          <a:off x="0" y="0"/>
          <a:ext cx="0" cy="0"/>
          <a:chOff x="0" y="0"/>
          <a:chExt cx="0" cy="0"/>
        </a:xfrm>
      </p:grpSpPr>
      <p:sp>
        <p:nvSpPr>
          <p:cNvPr id="412" name="Google Shape;412;p55"/>
          <p:cNvSpPr txBox="1"/>
          <p:nvPr>
            <p:ph type="title"/>
          </p:nvPr>
        </p:nvSpPr>
        <p:spPr>
          <a:xfrm>
            <a:off x="131700" y="117850"/>
            <a:ext cx="5279100" cy="4859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Oana</a:t>
            </a:r>
            <a:endParaRPr/>
          </a:p>
          <a:p>
            <a:pPr indent="0" lvl="0" marL="0" rtl="0" algn="ctr">
              <a:spcBef>
                <a:spcPts val="0"/>
              </a:spcBef>
              <a:spcAft>
                <a:spcPts val="0"/>
              </a:spcAft>
              <a:buNone/>
            </a:pPr>
            <a:r>
              <a:rPr lang="en" sz="1800"/>
              <a:t>Github: odumitr</a:t>
            </a:r>
            <a:endParaRPr sz="1800"/>
          </a:p>
          <a:p>
            <a:pPr indent="0" lvl="0" marL="0" rtl="0" algn="l">
              <a:spcBef>
                <a:spcPts val="0"/>
              </a:spcBef>
              <a:spcAft>
                <a:spcPts val="0"/>
              </a:spcAft>
              <a:buNone/>
            </a:pPr>
            <a:r>
              <a:t/>
            </a:r>
            <a:endParaRPr sz="1800"/>
          </a:p>
          <a:p>
            <a:pPr indent="457200" lvl="0" marL="1371600" rtl="0" algn="l">
              <a:spcBef>
                <a:spcPts val="0"/>
              </a:spcBef>
              <a:spcAft>
                <a:spcPts val="0"/>
              </a:spcAft>
              <a:buNone/>
            </a:pPr>
            <a:r>
              <a:rPr b="1" lang="en" sz="1800"/>
              <a:t>Statistics tools</a:t>
            </a:r>
            <a:endParaRPr b="1" sz="1800"/>
          </a:p>
          <a:p>
            <a:pPr indent="-317500" lvl="0" marL="914400" rtl="0" algn="l">
              <a:lnSpc>
                <a:spcPct val="115000"/>
              </a:lnSpc>
              <a:spcBef>
                <a:spcPts val="0"/>
              </a:spcBef>
              <a:spcAft>
                <a:spcPts val="0"/>
              </a:spcAft>
              <a:buClr>
                <a:srgbClr val="FFFFFF"/>
              </a:buClr>
              <a:buSzPts val="1400"/>
              <a:buFont typeface="Arial"/>
              <a:buChar char="●"/>
            </a:pPr>
            <a:r>
              <a:rPr lang="en" sz="1400">
                <a:solidFill>
                  <a:srgbClr val="FFFFFF"/>
                </a:solidFill>
                <a:latin typeface="Arial"/>
                <a:ea typeface="Arial"/>
                <a:cs typeface="Arial"/>
                <a:sym typeface="Arial"/>
              </a:rPr>
              <a:t>Relationships between trending natures for calls and each agency</a:t>
            </a:r>
            <a:endParaRPr sz="1400">
              <a:solidFill>
                <a:srgbClr val="FFFFFF"/>
              </a:solidFill>
              <a:latin typeface="Arial"/>
              <a:ea typeface="Arial"/>
              <a:cs typeface="Arial"/>
              <a:sym typeface="Arial"/>
            </a:endParaRPr>
          </a:p>
          <a:p>
            <a:pPr indent="0" lvl="0" marL="0" rtl="0" algn="l">
              <a:lnSpc>
                <a:spcPct val="115000"/>
              </a:lnSpc>
              <a:spcBef>
                <a:spcPts val="0"/>
              </a:spcBef>
              <a:spcAft>
                <a:spcPts val="0"/>
              </a:spcAft>
              <a:buNone/>
            </a:pPr>
            <a:r>
              <a:rPr lang="en" sz="1400">
                <a:solidFill>
                  <a:srgbClr val="FFFFFF"/>
                </a:solidFill>
                <a:latin typeface="Arial"/>
                <a:ea typeface="Arial"/>
                <a:cs typeface="Arial"/>
                <a:sym typeface="Arial"/>
              </a:rPr>
              <a:t>	</a:t>
            </a:r>
            <a:endParaRPr sz="1400">
              <a:solidFill>
                <a:srgbClr val="FFFFFF"/>
              </a:solidFill>
              <a:latin typeface="Arial"/>
              <a:ea typeface="Arial"/>
              <a:cs typeface="Arial"/>
              <a:sym typeface="Arial"/>
            </a:endParaRPr>
          </a:p>
          <a:p>
            <a:pPr indent="0" lvl="0" marL="0" rtl="0" algn="l">
              <a:lnSpc>
                <a:spcPct val="115000"/>
              </a:lnSpc>
              <a:spcBef>
                <a:spcPts val="0"/>
              </a:spcBef>
              <a:spcAft>
                <a:spcPts val="0"/>
              </a:spcAft>
              <a:buNone/>
            </a:pPr>
            <a:r>
              <a:rPr lang="en" sz="1400">
                <a:solidFill>
                  <a:srgbClr val="FFFFFF"/>
                </a:solidFill>
                <a:latin typeface="Arial"/>
                <a:ea typeface="Arial"/>
                <a:cs typeface="Arial"/>
                <a:sym typeface="Arial"/>
              </a:rPr>
              <a:t>			</a:t>
            </a:r>
            <a:endParaRPr sz="1400">
              <a:solidFill>
                <a:srgbClr val="FFFFFF"/>
              </a:solidFill>
              <a:latin typeface="Arial"/>
              <a:ea typeface="Arial"/>
              <a:cs typeface="Arial"/>
              <a:sym typeface="Arial"/>
            </a:endParaRPr>
          </a:p>
          <a:p>
            <a:pPr indent="0" lvl="0" marL="0" rtl="0" algn="l">
              <a:lnSpc>
                <a:spcPct val="115000"/>
              </a:lnSpc>
              <a:spcBef>
                <a:spcPts val="0"/>
              </a:spcBef>
              <a:spcAft>
                <a:spcPts val="0"/>
              </a:spcAft>
              <a:buNone/>
            </a:pPr>
            <a:r>
              <a:rPr lang="en" sz="1400">
                <a:solidFill>
                  <a:srgbClr val="FFFFFF"/>
                </a:solidFill>
                <a:latin typeface="Arial"/>
                <a:ea typeface="Arial"/>
                <a:cs typeface="Arial"/>
                <a:sym typeface="Arial"/>
              </a:rPr>
              <a:t>			</a:t>
            </a:r>
            <a:r>
              <a:rPr b="1" lang="en" sz="1800">
                <a:solidFill>
                  <a:srgbClr val="FFFFFF"/>
                </a:solidFill>
              </a:rPr>
              <a:t>Machine learning tools</a:t>
            </a:r>
            <a:endParaRPr b="1" sz="1800">
              <a:solidFill>
                <a:srgbClr val="FFFFFF"/>
              </a:solidFill>
            </a:endParaRPr>
          </a:p>
          <a:p>
            <a:pPr indent="-317500" lvl="0" marL="914400" rtl="0" algn="l">
              <a:lnSpc>
                <a:spcPct val="115000"/>
              </a:lnSpc>
              <a:spcBef>
                <a:spcPts val="0"/>
              </a:spcBef>
              <a:spcAft>
                <a:spcPts val="0"/>
              </a:spcAft>
              <a:buClr>
                <a:srgbClr val="FFFFFF"/>
              </a:buClr>
              <a:buSzPts val="1400"/>
              <a:buFont typeface="Arial"/>
              <a:buChar char="●"/>
            </a:pPr>
            <a:r>
              <a:rPr lang="en" sz="1400">
                <a:solidFill>
                  <a:srgbClr val="FFFFFF"/>
                </a:solidFill>
                <a:latin typeface="Arial"/>
                <a:ea typeface="Arial"/>
                <a:cs typeface="Arial"/>
                <a:sym typeface="Arial"/>
              </a:rPr>
              <a:t>Predict time</a:t>
            </a:r>
            <a:endParaRPr sz="1400">
              <a:solidFill>
                <a:srgbClr val="FFFFFF"/>
              </a:solidFill>
              <a:latin typeface="Arial"/>
              <a:ea typeface="Arial"/>
              <a:cs typeface="Arial"/>
              <a:sym typeface="Arial"/>
            </a:endParaRPr>
          </a:p>
          <a:p>
            <a:pPr indent="-317500" lvl="0" marL="914400" rtl="0" algn="l">
              <a:lnSpc>
                <a:spcPct val="115000"/>
              </a:lnSpc>
              <a:spcBef>
                <a:spcPts val="0"/>
              </a:spcBef>
              <a:spcAft>
                <a:spcPts val="0"/>
              </a:spcAft>
              <a:buClr>
                <a:srgbClr val="FFFFFF"/>
              </a:buClr>
              <a:buSzPts val="1400"/>
              <a:buFont typeface="Arial"/>
              <a:buChar char="●"/>
            </a:pPr>
            <a:r>
              <a:rPr lang="en" sz="1400">
                <a:solidFill>
                  <a:srgbClr val="FFFFFF"/>
                </a:solidFill>
                <a:latin typeface="Arial"/>
                <a:ea typeface="Arial"/>
                <a:cs typeface="Arial"/>
                <a:sym typeface="Arial"/>
              </a:rPr>
              <a:t>Predict natures</a:t>
            </a:r>
            <a:endParaRPr sz="1400">
              <a:solidFill>
                <a:srgbClr val="FFFFFF"/>
              </a:solidFill>
              <a:latin typeface="Arial"/>
              <a:ea typeface="Arial"/>
              <a:cs typeface="Arial"/>
              <a:sym typeface="Arial"/>
            </a:endParaRPr>
          </a:p>
          <a:p>
            <a:pPr indent="-317500" lvl="0" marL="914400" rtl="0" algn="l">
              <a:lnSpc>
                <a:spcPct val="115000"/>
              </a:lnSpc>
              <a:spcBef>
                <a:spcPts val="0"/>
              </a:spcBef>
              <a:spcAft>
                <a:spcPts val="0"/>
              </a:spcAft>
              <a:buClr>
                <a:srgbClr val="FFFFFF"/>
              </a:buClr>
              <a:buSzPts val="1400"/>
              <a:buFont typeface="Arial"/>
              <a:buChar char="●"/>
            </a:pPr>
            <a:r>
              <a:rPr lang="en" sz="1400">
                <a:solidFill>
                  <a:srgbClr val="FFFFFF"/>
                </a:solidFill>
                <a:latin typeface="Arial"/>
                <a:ea typeface="Arial"/>
                <a:cs typeface="Arial"/>
                <a:sym typeface="Arial"/>
              </a:rPr>
              <a:t>Predict new locations</a:t>
            </a:r>
            <a:endParaRPr sz="1400">
              <a:solidFill>
                <a:srgbClr val="FFFFFF"/>
              </a:solidFill>
              <a:latin typeface="Arial"/>
              <a:ea typeface="Arial"/>
              <a:cs typeface="Arial"/>
              <a:sym typeface="Arial"/>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6" name="Shape 416"/>
        <p:cNvGrpSpPr/>
        <p:nvPr/>
      </p:nvGrpSpPr>
      <p:grpSpPr>
        <a:xfrm>
          <a:off x="0" y="0"/>
          <a:ext cx="0" cy="0"/>
          <a:chOff x="0" y="0"/>
          <a:chExt cx="0" cy="0"/>
        </a:xfrm>
      </p:grpSpPr>
      <p:sp>
        <p:nvSpPr>
          <p:cNvPr id="417" name="Google Shape;417;p56"/>
          <p:cNvSpPr txBox="1"/>
          <p:nvPr>
            <p:ph type="title"/>
          </p:nvPr>
        </p:nvSpPr>
        <p:spPr>
          <a:xfrm>
            <a:off x="1297500" y="83175"/>
            <a:ext cx="7038900" cy="908100"/>
          </a:xfrm>
          <a:prstGeom prst="rect">
            <a:avLst/>
          </a:prstGeom>
        </p:spPr>
        <p:txBody>
          <a:bodyPr anchorCtr="0" anchor="t" bIns="91425" lIns="91425" spcFirstLastPara="1" rIns="91425" wrap="square" tIns="91425">
            <a:noAutofit/>
          </a:bodyPr>
          <a:lstStyle/>
          <a:p>
            <a:pPr indent="0" lvl="0" marL="0" rtl="0" algn="ctr">
              <a:lnSpc>
                <a:spcPct val="115000"/>
              </a:lnSpc>
              <a:spcBef>
                <a:spcPts val="1800"/>
              </a:spcBef>
              <a:spcAft>
                <a:spcPts val="400"/>
              </a:spcAft>
              <a:buNone/>
            </a:pPr>
            <a:r>
              <a:rPr b="1" lang="en" u="sng">
                <a:solidFill>
                  <a:srgbClr val="FFFFFF"/>
                </a:solidFill>
              </a:rPr>
              <a:t>Natures with the biggest variance in calls</a:t>
            </a:r>
            <a:endParaRPr b="1" u="sng">
              <a:solidFill>
                <a:srgbClr val="FFFFFF"/>
              </a:solidFill>
            </a:endParaRPr>
          </a:p>
        </p:txBody>
      </p:sp>
      <p:sp>
        <p:nvSpPr>
          <p:cNvPr id="418" name="Google Shape;418;p56"/>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419" name="Google Shape;419;p56"/>
          <p:cNvPicPr preferRelativeResize="0"/>
          <p:nvPr/>
        </p:nvPicPr>
        <p:blipFill>
          <a:blip r:embed="rId3">
            <a:alphaModFix/>
          </a:blip>
          <a:stretch>
            <a:fillRect/>
          </a:stretch>
        </p:blipFill>
        <p:spPr>
          <a:xfrm>
            <a:off x="311700" y="1152475"/>
            <a:ext cx="4114800" cy="3416400"/>
          </a:xfrm>
          <a:prstGeom prst="rect">
            <a:avLst/>
          </a:prstGeom>
          <a:noFill/>
          <a:ln>
            <a:noFill/>
          </a:ln>
        </p:spPr>
      </p:pic>
      <p:pic>
        <p:nvPicPr>
          <p:cNvPr id="420" name="Google Shape;420;p56"/>
          <p:cNvPicPr preferRelativeResize="0"/>
          <p:nvPr/>
        </p:nvPicPr>
        <p:blipFill>
          <a:blip r:embed="rId4">
            <a:alphaModFix/>
          </a:blip>
          <a:stretch>
            <a:fillRect/>
          </a:stretch>
        </p:blipFill>
        <p:spPr>
          <a:xfrm>
            <a:off x="4717500" y="1152475"/>
            <a:ext cx="4114800" cy="341640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4" name="Shape 424"/>
        <p:cNvGrpSpPr/>
        <p:nvPr/>
      </p:nvGrpSpPr>
      <p:grpSpPr>
        <a:xfrm>
          <a:off x="0" y="0"/>
          <a:ext cx="0" cy="0"/>
          <a:chOff x="0" y="0"/>
          <a:chExt cx="0" cy="0"/>
        </a:xfrm>
      </p:grpSpPr>
      <p:sp>
        <p:nvSpPr>
          <p:cNvPr id="425" name="Google Shape;425;p57"/>
          <p:cNvSpPr txBox="1"/>
          <p:nvPr>
            <p:ph type="title"/>
          </p:nvPr>
        </p:nvSpPr>
        <p:spPr>
          <a:xfrm>
            <a:off x="1297500" y="83175"/>
            <a:ext cx="7038900" cy="908100"/>
          </a:xfrm>
          <a:prstGeom prst="rect">
            <a:avLst/>
          </a:prstGeom>
        </p:spPr>
        <p:txBody>
          <a:bodyPr anchorCtr="0" anchor="t" bIns="91425" lIns="91425" spcFirstLastPara="1" rIns="91425" wrap="square" tIns="91425">
            <a:noAutofit/>
          </a:bodyPr>
          <a:lstStyle/>
          <a:p>
            <a:pPr indent="0" lvl="0" marL="0" rtl="0" algn="ctr">
              <a:lnSpc>
                <a:spcPct val="115000"/>
              </a:lnSpc>
              <a:spcBef>
                <a:spcPts val="1800"/>
              </a:spcBef>
              <a:spcAft>
                <a:spcPts val="400"/>
              </a:spcAft>
              <a:buNone/>
            </a:pPr>
            <a:r>
              <a:rPr b="1" lang="en" u="sng">
                <a:solidFill>
                  <a:srgbClr val="FFFFFF"/>
                </a:solidFill>
              </a:rPr>
              <a:t>Natures with the biggest variance in calls</a:t>
            </a:r>
            <a:endParaRPr b="1" u="sng">
              <a:solidFill>
                <a:srgbClr val="FFFFFF"/>
              </a:solidFill>
            </a:endParaRPr>
          </a:p>
        </p:txBody>
      </p:sp>
      <p:sp>
        <p:nvSpPr>
          <p:cNvPr id="426" name="Google Shape;426;p57"/>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427" name="Google Shape;427;p57"/>
          <p:cNvPicPr preferRelativeResize="0"/>
          <p:nvPr/>
        </p:nvPicPr>
        <p:blipFill>
          <a:blip r:embed="rId3">
            <a:alphaModFix/>
          </a:blip>
          <a:stretch>
            <a:fillRect/>
          </a:stretch>
        </p:blipFill>
        <p:spPr>
          <a:xfrm>
            <a:off x="311700" y="1152475"/>
            <a:ext cx="4114800" cy="3416400"/>
          </a:xfrm>
          <a:prstGeom prst="rect">
            <a:avLst/>
          </a:prstGeom>
          <a:noFill/>
          <a:ln>
            <a:noFill/>
          </a:ln>
        </p:spPr>
      </p:pic>
      <p:pic>
        <p:nvPicPr>
          <p:cNvPr id="428" name="Google Shape;428;p57"/>
          <p:cNvPicPr preferRelativeResize="0"/>
          <p:nvPr/>
        </p:nvPicPr>
        <p:blipFill>
          <a:blip r:embed="rId4">
            <a:alphaModFix/>
          </a:blip>
          <a:stretch>
            <a:fillRect/>
          </a:stretch>
        </p:blipFill>
        <p:spPr>
          <a:xfrm>
            <a:off x="4832400" y="1152475"/>
            <a:ext cx="4114800" cy="341640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2" name="Shape 432"/>
        <p:cNvGrpSpPr/>
        <p:nvPr/>
      </p:nvGrpSpPr>
      <p:grpSpPr>
        <a:xfrm>
          <a:off x="0" y="0"/>
          <a:ext cx="0" cy="0"/>
          <a:chOff x="0" y="0"/>
          <a:chExt cx="0" cy="0"/>
        </a:xfrm>
      </p:grpSpPr>
      <p:sp>
        <p:nvSpPr>
          <p:cNvPr id="433" name="Google Shape;433;p58"/>
          <p:cNvSpPr txBox="1"/>
          <p:nvPr>
            <p:ph type="title"/>
          </p:nvPr>
        </p:nvSpPr>
        <p:spPr>
          <a:xfrm>
            <a:off x="1297500" y="55450"/>
            <a:ext cx="7038900" cy="589200"/>
          </a:xfrm>
          <a:prstGeom prst="rect">
            <a:avLst/>
          </a:prstGeom>
        </p:spPr>
        <p:txBody>
          <a:bodyPr anchorCtr="0" anchor="t" bIns="91425" lIns="91425" spcFirstLastPara="1" rIns="91425" wrap="square" tIns="91425">
            <a:noAutofit/>
          </a:bodyPr>
          <a:lstStyle/>
          <a:p>
            <a:pPr indent="0" lvl="0" marL="0" rtl="0" algn="ctr">
              <a:lnSpc>
                <a:spcPct val="114000"/>
              </a:lnSpc>
              <a:spcBef>
                <a:spcPts val="500"/>
              </a:spcBef>
              <a:spcAft>
                <a:spcPts val="400"/>
              </a:spcAft>
              <a:buNone/>
            </a:pPr>
            <a:r>
              <a:rPr b="1" lang="en" u="sng">
                <a:solidFill>
                  <a:srgbClr val="FFFFFF"/>
                </a:solidFill>
              </a:rPr>
              <a:t>Phone call duration statistics per agency</a:t>
            </a:r>
            <a:endParaRPr b="1" u="sng">
              <a:solidFill>
                <a:srgbClr val="FFFFFF"/>
              </a:solidFill>
            </a:endParaRPr>
          </a:p>
        </p:txBody>
      </p:sp>
      <p:sp>
        <p:nvSpPr>
          <p:cNvPr id="434" name="Google Shape;434;p58"/>
          <p:cNvSpPr txBox="1"/>
          <p:nvPr>
            <p:ph idx="1" type="body"/>
          </p:nvPr>
        </p:nvSpPr>
        <p:spPr>
          <a:xfrm>
            <a:off x="145575" y="769450"/>
            <a:ext cx="8921400" cy="42837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sz="1400">
              <a:solidFill>
                <a:srgbClr val="FFFFFF"/>
              </a:solidFill>
              <a:latin typeface="Arial"/>
              <a:ea typeface="Arial"/>
              <a:cs typeface="Arial"/>
              <a:sym typeface="Arial"/>
            </a:endParaRPr>
          </a:p>
          <a:p>
            <a:pPr indent="0" lvl="0" marL="0" rtl="0" algn="l">
              <a:lnSpc>
                <a:spcPct val="100000"/>
              </a:lnSpc>
              <a:spcBef>
                <a:spcPts val="0"/>
              </a:spcBef>
              <a:spcAft>
                <a:spcPts val="0"/>
              </a:spcAft>
              <a:buNone/>
            </a:pPr>
            <a:r>
              <a:t/>
            </a:r>
            <a:endParaRPr sz="1400">
              <a:solidFill>
                <a:srgbClr val="FFFFFF"/>
              </a:solidFill>
              <a:latin typeface="Arial"/>
              <a:ea typeface="Arial"/>
              <a:cs typeface="Arial"/>
              <a:sym typeface="Arial"/>
            </a:endParaRPr>
          </a:p>
          <a:p>
            <a:pPr indent="0" lvl="0" marL="0" rtl="0" algn="l">
              <a:lnSpc>
                <a:spcPct val="100000"/>
              </a:lnSpc>
              <a:spcBef>
                <a:spcPts val="0"/>
              </a:spcBef>
              <a:spcAft>
                <a:spcPts val="0"/>
              </a:spcAft>
              <a:buNone/>
            </a:pPr>
            <a:r>
              <a:t/>
            </a:r>
            <a:endParaRPr sz="1400">
              <a:solidFill>
                <a:srgbClr val="FFFFFF"/>
              </a:solidFill>
              <a:latin typeface="Arial"/>
              <a:ea typeface="Arial"/>
              <a:cs typeface="Arial"/>
              <a:sym typeface="Arial"/>
            </a:endParaRPr>
          </a:p>
          <a:p>
            <a:pPr indent="0" lvl="0" marL="0" rtl="0" algn="l">
              <a:lnSpc>
                <a:spcPct val="100000"/>
              </a:lnSpc>
              <a:spcBef>
                <a:spcPts val="0"/>
              </a:spcBef>
              <a:spcAft>
                <a:spcPts val="0"/>
              </a:spcAft>
              <a:buNone/>
            </a:pPr>
            <a:r>
              <a:t/>
            </a:r>
            <a:endParaRPr sz="1400">
              <a:solidFill>
                <a:srgbClr val="FFFFFF"/>
              </a:solidFill>
              <a:latin typeface="Arial"/>
              <a:ea typeface="Arial"/>
              <a:cs typeface="Arial"/>
              <a:sym typeface="Arial"/>
            </a:endParaRPr>
          </a:p>
          <a:p>
            <a:pPr indent="0" lvl="0" marL="0" rtl="0" algn="l">
              <a:lnSpc>
                <a:spcPct val="100000"/>
              </a:lnSpc>
              <a:spcBef>
                <a:spcPts val="0"/>
              </a:spcBef>
              <a:spcAft>
                <a:spcPts val="0"/>
              </a:spcAft>
              <a:buNone/>
            </a:pPr>
            <a:r>
              <a:t/>
            </a:r>
            <a:endParaRPr sz="1400">
              <a:solidFill>
                <a:srgbClr val="FFFFFF"/>
              </a:solidFill>
              <a:latin typeface="Arial"/>
              <a:ea typeface="Arial"/>
              <a:cs typeface="Arial"/>
              <a:sym typeface="Arial"/>
            </a:endParaRPr>
          </a:p>
          <a:p>
            <a:pPr indent="0" lvl="0" marL="0" rtl="0" algn="l">
              <a:lnSpc>
                <a:spcPct val="100000"/>
              </a:lnSpc>
              <a:spcBef>
                <a:spcPts val="0"/>
              </a:spcBef>
              <a:spcAft>
                <a:spcPts val="0"/>
              </a:spcAft>
              <a:buNone/>
            </a:pPr>
            <a:r>
              <a:t/>
            </a:r>
            <a:endParaRPr sz="1400">
              <a:solidFill>
                <a:srgbClr val="FFFFFF"/>
              </a:solidFill>
              <a:latin typeface="Arial"/>
              <a:ea typeface="Arial"/>
              <a:cs typeface="Arial"/>
              <a:sym typeface="Arial"/>
            </a:endParaRPr>
          </a:p>
          <a:p>
            <a:pPr indent="0" lvl="0" marL="0" rtl="0" algn="l">
              <a:lnSpc>
                <a:spcPct val="100000"/>
              </a:lnSpc>
              <a:spcBef>
                <a:spcPts val="0"/>
              </a:spcBef>
              <a:spcAft>
                <a:spcPts val="0"/>
              </a:spcAft>
              <a:buNone/>
            </a:pPr>
            <a:r>
              <a:t/>
            </a:r>
            <a:endParaRPr sz="1400">
              <a:solidFill>
                <a:srgbClr val="FFFFFF"/>
              </a:solidFill>
              <a:latin typeface="Arial"/>
              <a:ea typeface="Arial"/>
              <a:cs typeface="Arial"/>
              <a:sym typeface="Arial"/>
            </a:endParaRPr>
          </a:p>
          <a:p>
            <a:pPr indent="0" lvl="0" marL="0" rtl="0" algn="l">
              <a:lnSpc>
                <a:spcPct val="100000"/>
              </a:lnSpc>
              <a:spcBef>
                <a:spcPts val="0"/>
              </a:spcBef>
              <a:spcAft>
                <a:spcPts val="0"/>
              </a:spcAft>
              <a:buNone/>
            </a:pPr>
            <a:r>
              <a:t/>
            </a:r>
            <a:endParaRPr sz="1400">
              <a:solidFill>
                <a:srgbClr val="FFFFFF"/>
              </a:solidFill>
              <a:latin typeface="Arial"/>
              <a:ea typeface="Arial"/>
              <a:cs typeface="Arial"/>
              <a:sym typeface="Arial"/>
            </a:endParaRPr>
          </a:p>
          <a:p>
            <a:pPr indent="0" lvl="0" marL="0" rtl="0" algn="l">
              <a:lnSpc>
                <a:spcPct val="100000"/>
              </a:lnSpc>
              <a:spcBef>
                <a:spcPts val="0"/>
              </a:spcBef>
              <a:spcAft>
                <a:spcPts val="0"/>
              </a:spcAft>
              <a:buNone/>
            </a:pPr>
            <a:r>
              <a:t/>
            </a:r>
            <a:endParaRPr sz="1400">
              <a:solidFill>
                <a:srgbClr val="FFFFFF"/>
              </a:solidFill>
              <a:latin typeface="Arial"/>
              <a:ea typeface="Arial"/>
              <a:cs typeface="Arial"/>
              <a:sym typeface="Arial"/>
            </a:endParaRPr>
          </a:p>
          <a:p>
            <a:pPr indent="0" lvl="0" marL="0" rtl="0" algn="l">
              <a:lnSpc>
                <a:spcPct val="100000"/>
              </a:lnSpc>
              <a:spcBef>
                <a:spcPts val="0"/>
              </a:spcBef>
              <a:spcAft>
                <a:spcPts val="0"/>
              </a:spcAft>
              <a:buNone/>
            </a:pPr>
            <a:r>
              <a:t/>
            </a:r>
            <a:endParaRPr sz="1400">
              <a:solidFill>
                <a:srgbClr val="FFFFFF"/>
              </a:solidFill>
              <a:latin typeface="Arial"/>
              <a:ea typeface="Arial"/>
              <a:cs typeface="Arial"/>
              <a:sym typeface="Arial"/>
            </a:endParaRPr>
          </a:p>
          <a:p>
            <a:pPr indent="0" lvl="0" marL="0" rtl="0" algn="l">
              <a:lnSpc>
                <a:spcPct val="100000"/>
              </a:lnSpc>
              <a:spcBef>
                <a:spcPts val="0"/>
              </a:spcBef>
              <a:spcAft>
                <a:spcPts val="0"/>
              </a:spcAft>
              <a:buNone/>
            </a:pPr>
            <a:r>
              <a:t/>
            </a:r>
            <a:endParaRPr sz="1400">
              <a:solidFill>
                <a:srgbClr val="FFFFFF"/>
              </a:solidFill>
              <a:latin typeface="Arial"/>
              <a:ea typeface="Arial"/>
              <a:cs typeface="Arial"/>
              <a:sym typeface="Arial"/>
            </a:endParaRPr>
          </a:p>
          <a:p>
            <a:pPr indent="0" lvl="0" marL="0" rtl="0" algn="l">
              <a:lnSpc>
                <a:spcPct val="100000"/>
              </a:lnSpc>
              <a:spcBef>
                <a:spcPts val="0"/>
              </a:spcBef>
              <a:spcAft>
                <a:spcPts val="0"/>
              </a:spcAft>
              <a:buNone/>
            </a:pPr>
            <a:r>
              <a:t/>
            </a:r>
            <a:endParaRPr sz="1400">
              <a:solidFill>
                <a:srgbClr val="FFFFFF"/>
              </a:solidFill>
              <a:latin typeface="Arial"/>
              <a:ea typeface="Arial"/>
              <a:cs typeface="Arial"/>
              <a:sym typeface="Arial"/>
            </a:endParaRPr>
          </a:p>
          <a:p>
            <a:pPr indent="0" lvl="0" marL="0" rtl="0" algn="l">
              <a:lnSpc>
                <a:spcPct val="100000"/>
              </a:lnSpc>
              <a:spcBef>
                <a:spcPts val="0"/>
              </a:spcBef>
              <a:spcAft>
                <a:spcPts val="0"/>
              </a:spcAft>
              <a:buNone/>
            </a:pPr>
            <a:r>
              <a:t/>
            </a:r>
            <a:endParaRPr sz="1400">
              <a:solidFill>
                <a:srgbClr val="FFFFFF"/>
              </a:solidFill>
              <a:latin typeface="Arial"/>
              <a:ea typeface="Arial"/>
              <a:cs typeface="Arial"/>
              <a:sym typeface="Arial"/>
            </a:endParaRPr>
          </a:p>
          <a:p>
            <a:pPr indent="0" lvl="0" marL="0" rtl="0" algn="l">
              <a:lnSpc>
                <a:spcPct val="100000"/>
              </a:lnSpc>
              <a:spcBef>
                <a:spcPts val="0"/>
              </a:spcBef>
              <a:spcAft>
                <a:spcPts val="0"/>
              </a:spcAft>
              <a:buNone/>
            </a:pPr>
            <a:r>
              <a:t/>
            </a:r>
            <a:endParaRPr sz="1400">
              <a:solidFill>
                <a:srgbClr val="FFFFFF"/>
              </a:solidFill>
              <a:latin typeface="Arial"/>
              <a:ea typeface="Arial"/>
              <a:cs typeface="Arial"/>
              <a:sym typeface="Arial"/>
            </a:endParaRPr>
          </a:p>
          <a:p>
            <a:pPr indent="0" lvl="0" marL="0" rtl="0" algn="l">
              <a:lnSpc>
                <a:spcPct val="100000"/>
              </a:lnSpc>
              <a:spcBef>
                <a:spcPts val="0"/>
              </a:spcBef>
              <a:spcAft>
                <a:spcPts val="0"/>
              </a:spcAft>
              <a:buNone/>
            </a:pPr>
            <a:r>
              <a:t/>
            </a:r>
            <a:endParaRPr sz="1400">
              <a:solidFill>
                <a:srgbClr val="FFFFFF"/>
              </a:solidFill>
              <a:latin typeface="Arial"/>
              <a:ea typeface="Arial"/>
              <a:cs typeface="Arial"/>
              <a:sym typeface="Arial"/>
            </a:endParaRPr>
          </a:p>
          <a:p>
            <a:pPr indent="0" lvl="0" marL="0" rtl="0" algn="l">
              <a:lnSpc>
                <a:spcPct val="100000"/>
              </a:lnSpc>
              <a:spcBef>
                <a:spcPts val="0"/>
              </a:spcBef>
              <a:spcAft>
                <a:spcPts val="0"/>
              </a:spcAft>
              <a:buNone/>
            </a:pPr>
            <a:r>
              <a:t/>
            </a:r>
            <a:endParaRPr sz="1400">
              <a:solidFill>
                <a:srgbClr val="FFFFFF"/>
              </a:solidFill>
              <a:latin typeface="Arial"/>
              <a:ea typeface="Arial"/>
              <a:cs typeface="Arial"/>
              <a:sym typeface="Arial"/>
            </a:endParaRPr>
          </a:p>
          <a:p>
            <a:pPr indent="0" lvl="0" marL="0" rtl="0" algn="l">
              <a:lnSpc>
                <a:spcPct val="100000"/>
              </a:lnSpc>
              <a:spcBef>
                <a:spcPts val="0"/>
              </a:spcBef>
              <a:spcAft>
                <a:spcPts val="0"/>
              </a:spcAft>
              <a:buNone/>
            </a:pPr>
            <a:r>
              <a:rPr lang="en" sz="1200">
                <a:solidFill>
                  <a:srgbClr val="FFFFFF"/>
                </a:solidFill>
                <a:latin typeface="Arial"/>
                <a:ea typeface="Arial"/>
                <a:cs typeface="Arial"/>
                <a:sym typeface="Arial"/>
              </a:rPr>
              <a:t>ACO mean call duration-587 sec</a:t>
            </a:r>
            <a:endParaRPr sz="1200">
              <a:solidFill>
                <a:srgbClr val="FFFFFF"/>
              </a:solidFill>
              <a:latin typeface="Arial"/>
              <a:ea typeface="Arial"/>
              <a:cs typeface="Arial"/>
              <a:sym typeface="Arial"/>
            </a:endParaRPr>
          </a:p>
          <a:p>
            <a:pPr indent="0" lvl="0" marL="0" rtl="0" algn="l">
              <a:lnSpc>
                <a:spcPct val="100000"/>
              </a:lnSpc>
              <a:spcBef>
                <a:spcPts val="0"/>
              </a:spcBef>
              <a:spcAft>
                <a:spcPts val="0"/>
              </a:spcAft>
              <a:buNone/>
            </a:pPr>
            <a:r>
              <a:rPr lang="en" sz="1200">
                <a:solidFill>
                  <a:srgbClr val="FFFFFF"/>
                </a:solidFill>
                <a:latin typeface="Arial"/>
                <a:ea typeface="Arial"/>
                <a:cs typeface="Arial"/>
                <a:sym typeface="Arial"/>
              </a:rPr>
              <a:t>Mean call duration for highest P nature </a:t>
            </a:r>
            <a:endParaRPr sz="1200">
              <a:solidFill>
                <a:srgbClr val="FFFFFF"/>
              </a:solidFill>
              <a:latin typeface="Arial"/>
              <a:ea typeface="Arial"/>
              <a:cs typeface="Arial"/>
              <a:sym typeface="Arial"/>
            </a:endParaRPr>
          </a:p>
          <a:p>
            <a:pPr indent="0" lvl="0" marL="0" rtl="0" algn="l">
              <a:lnSpc>
                <a:spcPct val="100000"/>
              </a:lnSpc>
              <a:spcBef>
                <a:spcPts val="0"/>
              </a:spcBef>
              <a:spcAft>
                <a:spcPts val="0"/>
              </a:spcAft>
              <a:buNone/>
            </a:pPr>
            <a:r>
              <a:rPr lang="en" sz="1200">
                <a:solidFill>
                  <a:srgbClr val="FFFFFF"/>
                </a:solidFill>
                <a:latin typeface="Arial"/>
                <a:ea typeface="Arial"/>
                <a:cs typeface="Arial"/>
                <a:sym typeface="Arial"/>
              </a:rPr>
              <a:t>INJURED ANIMAL-344 sec</a:t>
            </a:r>
            <a:endParaRPr sz="1200">
              <a:solidFill>
                <a:srgbClr val="FFFFFF"/>
              </a:solidFill>
              <a:latin typeface="Arial"/>
              <a:ea typeface="Arial"/>
              <a:cs typeface="Arial"/>
              <a:sym typeface="Arial"/>
            </a:endParaRPr>
          </a:p>
          <a:p>
            <a:pPr indent="0" lvl="0" marL="0" rtl="0" algn="l">
              <a:lnSpc>
                <a:spcPct val="100000"/>
              </a:lnSpc>
              <a:spcBef>
                <a:spcPts val="0"/>
              </a:spcBef>
              <a:spcAft>
                <a:spcPts val="0"/>
              </a:spcAft>
              <a:buNone/>
            </a:pPr>
            <a:r>
              <a:t/>
            </a:r>
            <a:endParaRPr sz="1400">
              <a:solidFill>
                <a:srgbClr val="000000"/>
              </a:solidFill>
              <a:latin typeface="Arial"/>
              <a:ea typeface="Arial"/>
              <a:cs typeface="Arial"/>
              <a:sym typeface="Arial"/>
            </a:endParaRPr>
          </a:p>
          <a:p>
            <a:pPr indent="0" lvl="0" marL="0" rtl="0" algn="l">
              <a:lnSpc>
                <a:spcPct val="120000"/>
              </a:lnSpc>
              <a:spcBef>
                <a:spcPts val="0"/>
              </a:spcBef>
              <a:spcAft>
                <a:spcPts val="0"/>
              </a:spcAft>
              <a:buNone/>
            </a:pPr>
            <a:r>
              <a:t/>
            </a:r>
            <a:endParaRPr sz="1400">
              <a:solidFill>
                <a:srgbClr val="000000"/>
              </a:solidFill>
              <a:latin typeface="Arial"/>
              <a:ea typeface="Arial"/>
              <a:cs typeface="Arial"/>
              <a:sym typeface="Arial"/>
            </a:endParaRPr>
          </a:p>
        </p:txBody>
      </p:sp>
      <p:pic>
        <p:nvPicPr>
          <p:cNvPr id="435" name="Google Shape;435;p58"/>
          <p:cNvPicPr preferRelativeResize="0"/>
          <p:nvPr/>
        </p:nvPicPr>
        <p:blipFill>
          <a:blip r:embed="rId3">
            <a:alphaModFix/>
          </a:blip>
          <a:stretch>
            <a:fillRect/>
          </a:stretch>
        </p:blipFill>
        <p:spPr>
          <a:xfrm>
            <a:off x="214825" y="1276300"/>
            <a:ext cx="4114800" cy="2743200"/>
          </a:xfrm>
          <a:prstGeom prst="rect">
            <a:avLst/>
          </a:prstGeom>
          <a:noFill/>
          <a:ln>
            <a:noFill/>
          </a:ln>
        </p:spPr>
      </p:pic>
      <p:pic>
        <p:nvPicPr>
          <p:cNvPr id="436" name="Google Shape;436;p58"/>
          <p:cNvPicPr preferRelativeResize="0"/>
          <p:nvPr/>
        </p:nvPicPr>
        <p:blipFill>
          <a:blip r:embed="rId4">
            <a:alphaModFix/>
          </a:blip>
          <a:stretch>
            <a:fillRect/>
          </a:stretch>
        </p:blipFill>
        <p:spPr>
          <a:xfrm>
            <a:off x="4763650" y="1276300"/>
            <a:ext cx="4114800" cy="2743200"/>
          </a:xfrm>
          <a:prstGeom prst="rect">
            <a:avLst/>
          </a:prstGeom>
          <a:noFill/>
          <a:ln>
            <a:noFill/>
          </a:ln>
        </p:spPr>
      </p:pic>
      <p:sp>
        <p:nvSpPr>
          <p:cNvPr id="437" name="Google Shape;437;p58"/>
          <p:cNvSpPr txBox="1"/>
          <p:nvPr/>
        </p:nvSpPr>
        <p:spPr>
          <a:xfrm>
            <a:off x="4844050" y="4152300"/>
            <a:ext cx="4034400" cy="99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FFFFFF"/>
                </a:solidFill>
              </a:rPr>
              <a:t>EMS mean call duration-68 sec</a:t>
            </a:r>
            <a:endParaRPr sz="1200">
              <a:solidFill>
                <a:srgbClr val="FFFFFF"/>
              </a:solidFill>
            </a:endParaRPr>
          </a:p>
          <a:p>
            <a:pPr indent="0" lvl="0" marL="0" rtl="0" algn="l">
              <a:spcBef>
                <a:spcPts val="0"/>
              </a:spcBef>
              <a:spcAft>
                <a:spcPts val="0"/>
              </a:spcAft>
              <a:buClr>
                <a:schemeClr val="dk1"/>
              </a:buClr>
              <a:buSzPts val="1100"/>
              <a:buFont typeface="Arial"/>
              <a:buNone/>
            </a:pPr>
            <a:r>
              <a:rPr lang="en" sz="1200">
                <a:solidFill>
                  <a:srgbClr val="FFFFFF"/>
                </a:solidFill>
              </a:rPr>
              <a:t>Mean call duration for highest P nature CARDIAC / RESPIRATORY ARREST-26 sec</a:t>
            </a:r>
            <a:endParaRPr sz="1200">
              <a:solidFill>
                <a:srgbClr val="FFFFFF"/>
              </a:solidFill>
            </a:endParaRPr>
          </a:p>
          <a:p>
            <a:pPr indent="0" lvl="0" marL="0" rtl="0" algn="l">
              <a:spcBef>
                <a:spcPts val="0"/>
              </a:spcBef>
              <a:spcAft>
                <a:spcPts val="0"/>
              </a:spcAft>
              <a:buNone/>
            </a:pPr>
            <a:r>
              <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1" name="Shape 441"/>
        <p:cNvGrpSpPr/>
        <p:nvPr/>
      </p:nvGrpSpPr>
      <p:grpSpPr>
        <a:xfrm>
          <a:off x="0" y="0"/>
          <a:ext cx="0" cy="0"/>
          <a:chOff x="0" y="0"/>
          <a:chExt cx="0" cy="0"/>
        </a:xfrm>
      </p:grpSpPr>
      <p:sp>
        <p:nvSpPr>
          <p:cNvPr id="442" name="Google Shape;442;p59"/>
          <p:cNvSpPr txBox="1"/>
          <p:nvPr>
            <p:ph type="title"/>
          </p:nvPr>
        </p:nvSpPr>
        <p:spPr>
          <a:xfrm>
            <a:off x="1297500" y="55450"/>
            <a:ext cx="7038900" cy="589200"/>
          </a:xfrm>
          <a:prstGeom prst="rect">
            <a:avLst/>
          </a:prstGeom>
        </p:spPr>
        <p:txBody>
          <a:bodyPr anchorCtr="0" anchor="t" bIns="91425" lIns="91425" spcFirstLastPara="1" rIns="91425" wrap="square" tIns="91425">
            <a:noAutofit/>
          </a:bodyPr>
          <a:lstStyle/>
          <a:p>
            <a:pPr indent="0" lvl="0" marL="0" rtl="0" algn="ctr">
              <a:lnSpc>
                <a:spcPct val="114000"/>
              </a:lnSpc>
              <a:spcBef>
                <a:spcPts val="500"/>
              </a:spcBef>
              <a:spcAft>
                <a:spcPts val="400"/>
              </a:spcAft>
              <a:buNone/>
            </a:pPr>
            <a:r>
              <a:rPr b="1" lang="en" u="sng">
                <a:solidFill>
                  <a:srgbClr val="FFFFFF"/>
                </a:solidFill>
              </a:rPr>
              <a:t>Phone call duration statistics per agency</a:t>
            </a:r>
            <a:endParaRPr b="1" u="sng">
              <a:solidFill>
                <a:srgbClr val="FFFFFF"/>
              </a:solidFill>
            </a:endParaRPr>
          </a:p>
        </p:txBody>
      </p:sp>
      <p:sp>
        <p:nvSpPr>
          <p:cNvPr id="443" name="Google Shape;443;p59"/>
          <p:cNvSpPr txBox="1"/>
          <p:nvPr>
            <p:ph idx="1" type="body"/>
          </p:nvPr>
        </p:nvSpPr>
        <p:spPr>
          <a:xfrm>
            <a:off x="145575" y="769450"/>
            <a:ext cx="8921400" cy="42837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sz="1400">
              <a:solidFill>
                <a:srgbClr val="FFFFFF"/>
              </a:solidFill>
              <a:latin typeface="Arial"/>
              <a:ea typeface="Arial"/>
              <a:cs typeface="Arial"/>
              <a:sym typeface="Arial"/>
            </a:endParaRPr>
          </a:p>
          <a:p>
            <a:pPr indent="0" lvl="0" marL="0" rtl="0" algn="l">
              <a:lnSpc>
                <a:spcPct val="100000"/>
              </a:lnSpc>
              <a:spcBef>
                <a:spcPts val="0"/>
              </a:spcBef>
              <a:spcAft>
                <a:spcPts val="0"/>
              </a:spcAft>
              <a:buNone/>
            </a:pPr>
            <a:r>
              <a:t/>
            </a:r>
            <a:endParaRPr sz="1400">
              <a:solidFill>
                <a:srgbClr val="FFFFFF"/>
              </a:solidFill>
              <a:latin typeface="Arial"/>
              <a:ea typeface="Arial"/>
              <a:cs typeface="Arial"/>
              <a:sym typeface="Arial"/>
            </a:endParaRPr>
          </a:p>
          <a:p>
            <a:pPr indent="0" lvl="0" marL="0" rtl="0" algn="l">
              <a:lnSpc>
                <a:spcPct val="100000"/>
              </a:lnSpc>
              <a:spcBef>
                <a:spcPts val="0"/>
              </a:spcBef>
              <a:spcAft>
                <a:spcPts val="0"/>
              </a:spcAft>
              <a:buNone/>
            </a:pPr>
            <a:r>
              <a:t/>
            </a:r>
            <a:endParaRPr sz="1400">
              <a:solidFill>
                <a:srgbClr val="FFFFFF"/>
              </a:solidFill>
              <a:latin typeface="Arial"/>
              <a:ea typeface="Arial"/>
              <a:cs typeface="Arial"/>
              <a:sym typeface="Arial"/>
            </a:endParaRPr>
          </a:p>
          <a:p>
            <a:pPr indent="0" lvl="0" marL="0" rtl="0" algn="l">
              <a:lnSpc>
                <a:spcPct val="100000"/>
              </a:lnSpc>
              <a:spcBef>
                <a:spcPts val="0"/>
              </a:spcBef>
              <a:spcAft>
                <a:spcPts val="0"/>
              </a:spcAft>
              <a:buNone/>
            </a:pPr>
            <a:r>
              <a:t/>
            </a:r>
            <a:endParaRPr sz="1400">
              <a:solidFill>
                <a:srgbClr val="FFFFFF"/>
              </a:solidFill>
              <a:latin typeface="Arial"/>
              <a:ea typeface="Arial"/>
              <a:cs typeface="Arial"/>
              <a:sym typeface="Arial"/>
            </a:endParaRPr>
          </a:p>
          <a:p>
            <a:pPr indent="0" lvl="0" marL="0" rtl="0" algn="l">
              <a:lnSpc>
                <a:spcPct val="100000"/>
              </a:lnSpc>
              <a:spcBef>
                <a:spcPts val="0"/>
              </a:spcBef>
              <a:spcAft>
                <a:spcPts val="0"/>
              </a:spcAft>
              <a:buNone/>
            </a:pPr>
            <a:r>
              <a:t/>
            </a:r>
            <a:endParaRPr sz="1400">
              <a:solidFill>
                <a:srgbClr val="FFFFFF"/>
              </a:solidFill>
              <a:latin typeface="Arial"/>
              <a:ea typeface="Arial"/>
              <a:cs typeface="Arial"/>
              <a:sym typeface="Arial"/>
            </a:endParaRPr>
          </a:p>
          <a:p>
            <a:pPr indent="0" lvl="0" marL="0" rtl="0" algn="l">
              <a:lnSpc>
                <a:spcPct val="100000"/>
              </a:lnSpc>
              <a:spcBef>
                <a:spcPts val="0"/>
              </a:spcBef>
              <a:spcAft>
                <a:spcPts val="0"/>
              </a:spcAft>
              <a:buNone/>
            </a:pPr>
            <a:r>
              <a:t/>
            </a:r>
            <a:endParaRPr sz="1400">
              <a:solidFill>
                <a:srgbClr val="FFFFFF"/>
              </a:solidFill>
              <a:latin typeface="Arial"/>
              <a:ea typeface="Arial"/>
              <a:cs typeface="Arial"/>
              <a:sym typeface="Arial"/>
            </a:endParaRPr>
          </a:p>
          <a:p>
            <a:pPr indent="0" lvl="0" marL="0" rtl="0" algn="l">
              <a:lnSpc>
                <a:spcPct val="100000"/>
              </a:lnSpc>
              <a:spcBef>
                <a:spcPts val="0"/>
              </a:spcBef>
              <a:spcAft>
                <a:spcPts val="0"/>
              </a:spcAft>
              <a:buNone/>
            </a:pPr>
            <a:r>
              <a:t/>
            </a:r>
            <a:endParaRPr sz="1400">
              <a:solidFill>
                <a:srgbClr val="FFFFFF"/>
              </a:solidFill>
              <a:latin typeface="Arial"/>
              <a:ea typeface="Arial"/>
              <a:cs typeface="Arial"/>
              <a:sym typeface="Arial"/>
            </a:endParaRPr>
          </a:p>
          <a:p>
            <a:pPr indent="0" lvl="0" marL="0" rtl="0" algn="l">
              <a:lnSpc>
                <a:spcPct val="100000"/>
              </a:lnSpc>
              <a:spcBef>
                <a:spcPts val="0"/>
              </a:spcBef>
              <a:spcAft>
                <a:spcPts val="0"/>
              </a:spcAft>
              <a:buNone/>
            </a:pPr>
            <a:r>
              <a:t/>
            </a:r>
            <a:endParaRPr sz="1400">
              <a:solidFill>
                <a:srgbClr val="FFFFFF"/>
              </a:solidFill>
              <a:latin typeface="Arial"/>
              <a:ea typeface="Arial"/>
              <a:cs typeface="Arial"/>
              <a:sym typeface="Arial"/>
            </a:endParaRPr>
          </a:p>
          <a:p>
            <a:pPr indent="0" lvl="0" marL="0" rtl="0" algn="l">
              <a:lnSpc>
                <a:spcPct val="100000"/>
              </a:lnSpc>
              <a:spcBef>
                <a:spcPts val="0"/>
              </a:spcBef>
              <a:spcAft>
                <a:spcPts val="0"/>
              </a:spcAft>
              <a:buNone/>
            </a:pPr>
            <a:r>
              <a:t/>
            </a:r>
            <a:endParaRPr sz="1400">
              <a:solidFill>
                <a:srgbClr val="FFFFFF"/>
              </a:solidFill>
              <a:latin typeface="Arial"/>
              <a:ea typeface="Arial"/>
              <a:cs typeface="Arial"/>
              <a:sym typeface="Arial"/>
            </a:endParaRPr>
          </a:p>
          <a:p>
            <a:pPr indent="0" lvl="0" marL="0" rtl="0" algn="l">
              <a:lnSpc>
                <a:spcPct val="100000"/>
              </a:lnSpc>
              <a:spcBef>
                <a:spcPts val="0"/>
              </a:spcBef>
              <a:spcAft>
                <a:spcPts val="0"/>
              </a:spcAft>
              <a:buNone/>
            </a:pPr>
            <a:r>
              <a:t/>
            </a:r>
            <a:endParaRPr sz="1400">
              <a:solidFill>
                <a:srgbClr val="FFFFFF"/>
              </a:solidFill>
              <a:latin typeface="Arial"/>
              <a:ea typeface="Arial"/>
              <a:cs typeface="Arial"/>
              <a:sym typeface="Arial"/>
            </a:endParaRPr>
          </a:p>
          <a:p>
            <a:pPr indent="0" lvl="0" marL="0" rtl="0" algn="l">
              <a:lnSpc>
                <a:spcPct val="100000"/>
              </a:lnSpc>
              <a:spcBef>
                <a:spcPts val="0"/>
              </a:spcBef>
              <a:spcAft>
                <a:spcPts val="0"/>
              </a:spcAft>
              <a:buNone/>
            </a:pPr>
            <a:r>
              <a:t/>
            </a:r>
            <a:endParaRPr sz="1400">
              <a:solidFill>
                <a:srgbClr val="FFFFFF"/>
              </a:solidFill>
              <a:latin typeface="Arial"/>
              <a:ea typeface="Arial"/>
              <a:cs typeface="Arial"/>
              <a:sym typeface="Arial"/>
            </a:endParaRPr>
          </a:p>
          <a:p>
            <a:pPr indent="0" lvl="0" marL="0" rtl="0" algn="l">
              <a:lnSpc>
                <a:spcPct val="100000"/>
              </a:lnSpc>
              <a:spcBef>
                <a:spcPts val="0"/>
              </a:spcBef>
              <a:spcAft>
                <a:spcPts val="0"/>
              </a:spcAft>
              <a:buNone/>
            </a:pPr>
            <a:r>
              <a:t/>
            </a:r>
            <a:endParaRPr sz="1400">
              <a:solidFill>
                <a:srgbClr val="FFFFFF"/>
              </a:solidFill>
              <a:latin typeface="Arial"/>
              <a:ea typeface="Arial"/>
              <a:cs typeface="Arial"/>
              <a:sym typeface="Arial"/>
            </a:endParaRPr>
          </a:p>
          <a:p>
            <a:pPr indent="0" lvl="0" marL="0" rtl="0" algn="l">
              <a:lnSpc>
                <a:spcPct val="100000"/>
              </a:lnSpc>
              <a:spcBef>
                <a:spcPts val="0"/>
              </a:spcBef>
              <a:spcAft>
                <a:spcPts val="0"/>
              </a:spcAft>
              <a:buNone/>
            </a:pPr>
            <a:r>
              <a:t/>
            </a:r>
            <a:endParaRPr sz="1400">
              <a:solidFill>
                <a:srgbClr val="FFFFFF"/>
              </a:solidFill>
              <a:latin typeface="Arial"/>
              <a:ea typeface="Arial"/>
              <a:cs typeface="Arial"/>
              <a:sym typeface="Arial"/>
            </a:endParaRPr>
          </a:p>
          <a:p>
            <a:pPr indent="0" lvl="0" marL="0" rtl="0" algn="l">
              <a:lnSpc>
                <a:spcPct val="100000"/>
              </a:lnSpc>
              <a:spcBef>
                <a:spcPts val="0"/>
              </a:spcBef>
              <a:spcAft>
                <a:spcPts val="0"/>
              </a:spcAft>
              <a:buNone/>
            </a:pPr>
            <a:r>
              <a:t/>
            </a:r>
            <a:endParaRPr sz="1400">
              <a:solidFill>
                <a:srgbClr val="FFFFFF"/>
              </a:solidFill>
              <a:latin typeface="Arial"/>
              <a:ea typeface="Arial"/>
              <a:cs typeface="Arial"/>
              <a:sym typeface="Arial"/>
            </a:endParaRPr>
          </a:p>
          <a:p>
            <a:pPr indent="0" lvl="0" marL="0" rtl="0" algn="l">
              <a:lnSpc>
                <a:spcPct val="100000"/>
              </a:lnSpc>
              <a:spcBef>
                <a:spcPts val="0"/>
              </a:spcBef>
              <a:spcAft>
                <a:spcPts val="0"/>
              </a:spcAft>
              <a:buNone/>
            </a:pPr>
            <a:r>
              <a:t/>
            </a:r>
            <a:endParaRPr sz="1400">
              <a:solidFill>
                <a:srgbClr val="FFFFFF"/>
              </a:solidFill>
              <a:latin typeface="Arial"/>
              <a:ea typeface="Arial"/>
              <a:cs typeface="Arial"/>
              <a:sym typeface="Arial"/>
            </a:endParaRPr>
          </a:p>
          <a:p>
            <a:pPr indent="0" lvl="0" marL="0" rtl="0" algn="l">
              <a:lnSpc>
                <a:spcPct val="100000"/>
              </a:lnSpc>
              <a:spcBef>
                <a:spcPts val="0"/>
              </a:spcBef>
              <a:spcAft>
                <a:spcPts val="0"/>
              </a:spcAft>
              <a:buNone/>
            </a:pPr>
            <a:r>
              <a:t/>
            </a:r>
            <a:endParaRPr sz="1400">
              <a:solidFill>
                <a:srgbClr val="FFFFFF"/>
              </a:solidFill>
              <a:latin typeface="Arial"/>
              <a:ea typeface="Arial"/>
              <a:cs typeface="Arial"/>
              <a:sym typeface="Arial"/>
            </a:endParaRPr>
          </a:p>
          <a:p>
            <a:pPr indent="0" lvl="0" marL="0" rtl="0" algn="l">
              <a:lnSpc>
                <a:spcPct val="100000"/>
              </a:lnSpc>
              <a:spcBef>
                <a:spcPts val="0"/>
              </a:spcBef>
              <a:spcAft>
                <a:spcPts val="0"/>
              </a:spcAft>
              <a:buNone/>
            </a:pPr>
            <a:r>
              <a:rPr lang="en" sz="1200">
                <a:solidFill>
                  <a:srgbClr val="FFFFFF"/>
                </a:solidFill>
                <a:latin typeface="Arial"/>
                <a:ea typeface="Arial"/>
                <a:cs typeface="Arial"/>
                <a:sym typeface="Arial"/>
              </a:rPr>
              <a:t>GCSD mean call duration-51 sec</a:t>
            </a:r>
            <a:endParaRPr sz="1200">
              <a:solidFill>
                <a:srgbClr val="FFFFFF"/>
              </a:solidFill>
              <a:latin typeface="Arial"/>
              <a:ea typeface="Arial"/>
              <a:cs typeface="Arial"/>
              <a:sym typeface="Arial"/>
            </a:endParaRPr>
          </a:p>
          <a:p>
            <a:pPr indent="0" lvl="0" marL="0" rtl="0" algn="l">
              <a:lnSpc>
                <a:spcPct val="100000"/>
              </a:lnSpc>
              <a:spcBef>
                <a:spcPts val="0"/>
              </a:spcBef>
              <a:spcAft>
                <a:spcPts val="0"/>
              </a:spcAft>
              <a:buNone/>
            </a:pPr>
            <a:r>
              <a:rPr lang="en" sz="1200">
                <a:solidFill>
                  <a:srgbClr val="FFFFFF"/>
                </a:solidFill>
                <a:latin typeface="Arial"/>
                <a:ea typeface="Arial"/>
                <a:cs typeface="Arial"/>
                <a:sym typeface="Arial"/>
              </a:rPr>
              <a:t>Mean call duration for highest P nature </a:t>
            </a:r>
            <a:endParaRPr sz="1200">
              <a:solidFill>
                <a:srgbClr val="FFFFFF"/>
              </a:solidFill>
              <a:latin typeface="Arial"/>
              <a:ea typeface="Arial"/>
              <a:cs typeface="Arial"/>
              <a:sym typeface="Arial"/>
            </a:endParaRPr>
          </a:p>
          <a:p>
            <a:pPr indent="0" lvl="0" marL="0" rtl="0" algn="l">
              <a:lnSpc>
                <a:spcPct val="100000"/>
              </a:lnSpc>
              <a:spcBef>
                <a:spcPts val="0"/>
              </a:spcBef>
              <a:spcAft>
                <a:spcPts val="0"/>
              </a:spcAft>
              <a:buNone/>
            </a:pPr>
            <a:r>
              <a:rPr lang="en" sz="1200">
                <a:solidFill>
                  <a:srgbClr val="FFFFFF"/>
                </a:solidFill>
                <a:latin typeface="Arial"/>
                <a:ea typeface="Arial"/>
                <a:cs typeface="Arial"/>
                <a:sym typeface="Arial"/>
              </a:rPr>
              <a:t>OVERDOSE-INGESTION-POISONING-42 sec</a:t>
            </a:r>
            <a:endParaRPr sz="1200">
              <a:solidFill>
                <a:srgbClr val="FFFFFF"/>
              </a:solidFill>
              <a:latin typeface="Arial"/>
              <a:ea typeface="Arial"/>
              <a:cs typeface="Arial"/>
              <a:sym typeface="Arial"/>
            </a:endParaRPr>
          </a:p>
          <a:p>
            <a:pPr indent="0" lvl="0" marL="0" rtl="0" algn="l">
              <a:lnSpc>
                <a:spcPct val="100000"/>
              </a:lnSpc>
              <a:spcBef>
                <a:spcPts val="0"/>
              </a:spcBef>
              <a:spcAft>
                <a:spcPts val="0"/>
              </a:spcAft>
              <a:buNone/>
            </a:pPr>
            <a:r>
              <a:t/>
            </a:r>
            <a:endParaRPr sz="1200">
              <a:solidFill>
                <a:srgbClr val="FFFFFF"/>
              </a:solidFill>
              <a:latin typeface="Arial"/>
              <a:ea typeface="Arial"/>
              <a:cs typeface="Arial"/>
              <a:sym typeface="Arial"/>
            </a:endParaRPr>
          </a:p>
          <a:p>
            <a:pPr indent="0" lvl="0" marL="0" rtl="0" algn="l">
              <a:lnSpc>
                <a:spcPct val="100000"/>
              </a:lnSpc>
              <a:spcBef>
                <a:spcPts val="0"/>
              </a:spcBef>
              <a:spcAft>
                <a:spcPts val="0"/>
              </a:spcAft>
              <a:buNone/>
            </a:pPr>
            <a:r>
              <a:t/>
            </a:r>
            <a:endParaRPr sz="1200">
              <a:solidFill>
                <a:srgbClr val="FFFFFF"/>
              </a:solidFill>
              <a:latin typeface="Arial"/>
              <a:ea typeface="Arial"/>
              <a:cs typeface="Arial"/>
              <a:sym typeface="Arial"/>
            </a:endParaRPr>
          </a:p>
          <a:p>
            <a:pPr indent="0" lvl="0" marL="0" rtl="0" algn="l">
              <a:lnSpc>
                <a:spcPct val="120000"/>
              </a:lnSpc>
              <a:spcBef>
                <a:spcPts val="0"/>
              </a:spcBef>
              <a:spcAft>
                <a:spcPts val="0"/>
              </a:spcAft>
              <a:buNone/>
            </a:pPr>
            <a:r>
              <a:t/>
            </a:r>
            <a:endParaRPr sz="1400">
              <a:solidFill>
                <a:srgbClr val="000000"/>
              </a:solidFill>
              <a:latin typeface="Arial"/>
              <a:ea typeface="Arial"/>
              <a:cs typeface="Arial"/>
              <a:sym typeface="Arial"/>
            </a:endParaRPr>
          </a:p>
        </p:txBody>
      </p:sp>
      <p:sp>
        <p:nvSpPr>
          <p:cNvPr id="444" name="Google Shape;444;p59"/>
          <p:cNvSpPr txBox="1"/>
          <p:nvPr/>
        </p:nvSpPr>
        <p:spPr>
          <a:xfrm>
            <a:off x="4844050" y="4152300"/>
            <a:ext cx="4034400" cy="99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445" name="Google Shape;445;p59"/>
          <p:cNvPicPr preferRelativeResize="0"/>
          <p:nvPr/>
        </p:nvPicPr>
        <p:blipFill>
          <a:blip r:embed="rId3">
            <a:alphaModFix/>
          </a:blip>
          <a:stretch>
            <a:fillRect/>
          </a:stretch>
        </p:blipFill>
        <p:spPr>
          <a:xfrm>
            <a:off x="214875" y="1200150"/>
            <a:ext cx="4114800" cy="2743200"/>
          </a:xfrm>
          <a:prstGeom prst="rect">
            <a:avLst/>
          </a:prstGeom>
          <a:noFill/>
          <a:ln>
            <a:noFill/>
          </a:ln>
        </p:spPr>
      </p:pic>
      <p:pic>
        <p:nvPicPr>
          <p:cNvPr id="446" name="Google Shape;446;p59"/>
          <p:cNvPicPr preferRelativeResize="0"/>
          <p:nvPr/>
        </p:nvPicPr>
        <p:blipFill>
          <a:blip r:embed="rId4">
            <a:alphaModFix/>
          </a:blip>
          <a:stretch>
            <a:fillRect/>
          </a:stretch>
        </p:blipFill>
        <p:spPr>
          <a:xfrm>
            <a:off x="4844050" y="1228800"/>
            <a:ext cx="4114800" cy="2743200"/>
          </a:xfrm>
          <a:prstGeom prst="rect">
            <a:avLst/>
          </a:prstGeom>
          <a:noFill/>
          <a:ln>
            <a:noFill/>
          </a:ln>
        </p:spPr>
      </p:pic>
      <p:sp>
        <p:nvSpPr>
          <p:cNvPr id="447" name="Google Shape;447;p59"/>
          <p:cNvSpPr txBox="1"/>
          <p:nvPr/>
        </p:nvSpPr>
        <p:spPr>
          <a:xfrm>
            <a:off x="4861300" y="4019500"/>
            <a:ext cx="3999900" cy="99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rgbClr val="FFFFFF"/>
              </a:solidFill>
            </a:endParaRPr>
          </a:p>
          <a:p>
            <a:pPr indent="0" lvl="0" marL="0" rtl="0" algn="l">
              <a:spcBef>
                <a:spcPts val="0"/>
              </a:spcBef>
              <a:spcAft>
                <a:spcPts val="0"/>
              </a:spcAft>
              <a:buNone/>
            </a:pPr>
            <a:r>
              <a:rPr lang="en" sz="1200">
                <a:solidFill>
                  <a:srgbClr val="FFFFFF"/>
                </a:solidFill>
              </a:rPr>
              <a:t>GCF mean call duration-23 sec</a:t>
            </a:r>
            <a:endParaRPr sz="1200">
              <a:solidFill>
                <a:srgbClr val="FFFFFF"/>
              </a:solidFill>
            </a:endParaRPr>
          </a:p>
          <a:p>
            <a:pPr indent="0" lvl="0" marL="0" rtl="0" algn="l">
              <a:spcBef>
                <a:spcPts val="0"/>
              </a:spcBef>
              <a:spcAft>
                <a:spcPts val="0"/>
              </a:spcAft>
              <a:buNone/>
            </a:pPr>
            <a:r>
              <a:rPr lang="en" sz="1200">
                <a:solidFill>
                  <a:srgbClr val="FFFFFF"/>
                </a:solidFill>
              </a:rPr>
              <a:t>Mean call duration for highest P nature ACCIDENT WITH PERSONAL INJURY-21 sec</a:t>
            </a:r>
            <a:endParaRPr sz="1200">
              <a:solidFill>
                <a:srgbClr val="FFFFFF"/>
              </a:solidFill>
            </a:endParaRPr>
          </a:p>
          <a:p>
            <a:pPr indent="0" lvl="0" marL="0" rtl="0" algn="l">
              <a:spcBef>
                <a:spcPts val="0"/>
              </a:spcBef>
              <a:spcAft>
                <a:spcPts val="0"/>
              </a:spcAft>
              <a:buNone/>
            </a:pPr>
            <a:r>
              <a:t/>
            </a:r>
            <a:endParaRPr sz="1200">
              <a:solidFill>
                <a:srgbClr val="FFFFFF"/>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1" name="Shape 451"/>
        <p:cNvGrpSpPr/>
        <p:nvPr/>
      </p:nvGrpSpPr>
      <p:grpSpPr>
        <a:xfrm>
          <a:off x="0" y="0"/>
          <a:ext cx="0" cy="0"/>
          <a:chOff x="0" y="0"/>
          <a:chExt cx="0" cy="0"/>
        </a:xfrm>
      </p:grpSpPr>
      <p:sp>
        <p:nvSpPr>
          <p:cNvPr id="452" name="Google Shape;452;p60"/>
          <p:cNvSpPr txBox="1"/>
          <p:nvPr>
            <p:ph type="title"/>
          </p:nvPr>
        </p:nvSpPr>
        <p:spPr>
          <a:xfrm>
            <a:off x="1297500" y="393750"/>
            <a:ext cx="7038900" cy="507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u="sng"/>
              <a:t>Time prediction</a:t>
            </a:r>
            <a:r>
              <a:rPr b="1" lang="en"/>
              <a:t> - </a:t>
            </a:r>
            <a:r>
              <a:rPr b="1" lang="en" u="sng"/>
              <a:t>Regression</a:t>
            </a:r>
            <a:endParaRPr b="1" u="sng"/>
          </a:p>
        </p:txBody>
      </p:sp>
      <p:sp>
        <p:nvSpPr>
          <p:cNvPr id="453" name="Google Shape;453;p60"/>
          <p:cNvSpPr txBox="1"/>
          <p:nvPr>
            <p:ph idx="1" type="body"/>
          </p:nvPr>
        </p:nvSpPr>
        <p:spPr>
          <a:xfrm>
            <a:off x="1297500" y="970475"/>
            <a:ext cx="7038900" cy="3944400"/>
          </a:xfrm>
          <a:prstGeom prst="rect">
            <a:avLst/>
          </a:prstGeom>
        </p:spPr>
        <p:txBody>
          <a:bodyPr anchorCtr="0" anchor="t" bIns="91425" lIns="91425" spcFirstLastPara="1" rIns="91425" wrap="square" tIns="91425">
            <a:noAutofit/>
          </a:bodyPr>
          <a:lstStyle/>
          <a:p>
            <a:pPr indent="0" lvl="0" marL="0" rtl="0" algn="l">
              <a:spcBef>
                <a:spcPts val="1800"/>
              </a:spcBef>
              <a:spcAft>
                <a:spcPts val="0"/>
              </a:spcAft>
              <a:buNone/>
            </a:pPr>
            <a:r>
              <a:rPr lang="en" sz="1700">
                <a:solidFill>
                  <a:srgbClr val="FFFFFF"/>
                </a:solidFill>
                <a:latin typeface="Arial"/>
                <a:ea typeface="Arial"/>
                <a:cs typeface="Arial"/>
                <a:sym typeface="Arial"/>
              </a:rPr>
              <a:t>Predict time needed for crew to stabilise the person since the moment of arrival to the moment of transport.</a:t>
            </a:r>
            <a:endParaRPr sz="1700">
              <a:solidFill>
                <a:srgbClr val="FFFFFF"/>
              </a:solidFill>
              <a:latin typeface="Arial"/>
              <a:ea typeface="Arial"/>
              <a:cs typeface="Arial"/>
              <a:sym typeface="Arial"/>
            </a:endParaRPr>
          </a:p>
          <a:p>
            <a:pPr indent="-336550" lvl="0" marL="457200" rtl="0" algn="l">
              <a:spcBef>
                <a:spcPts val="1800"/>
              </a:spcBef>
              <a:spcAft>
                <a:spcPts val="0"/>
              </a:spcAft>
              <a:buClr>
                <a:srgbClr val="FFFFFF"/>
              </a:buClr>
              <a:buSzPts val="1700"/>
              <a:buFont typeface="Arial"/>
              <a:buAutoNum type="arabicPeriod"/>
            </a:pPr>
            <a:r>
              <a:rPr lang="en" sz="1700">
                <a:solidFill>
                  <a:srgbClr val="FFFFFF"/>
                </a:solidFill>
                <a:latin typeface="Arial"/>
                <a:ea typeface="Arial"/>
                <a:cs typeface="Arial"/>
                <a:sym typeface="Arial"/>
              </a:rPr>
              <a:t>Data prep:</a:t>
            </a:r>
            <a:endParaRPr sz="1700">
              <a:solidFill>
                <a:srgbClr val="FFFFFF"/>
              </a:solidFill>
              <a:latin typeface="Arial"/>
              <a:ea typeface="Arial"/>
              <a:cs typeface="Arial"/>
              <a:sym typeface="Arial"/>
            </a:endParaRPr>
          </a:p>
          <a:p>
            <a:pPr indent="-336550" lvl="1" marL="914400" rtl="0" algn="l">
              <a:spcBef>
                <a:spcPts val="0"/>
              </a:spcBef>
              <a:spcAft>
                <a:spcPts val="0"/>
              </a:spcAft>
              <a:buClr>
                <a:srgbClr val="FFFFFF"/>
              </a:buClr>
              <a:buSzPts val="1700"/>
              <a:buFont typeface="Arial"/>
              <a:buChar char="➢"/>
            </a:pPr>
            <a:r>
              <a:rPr lang="en" sz="1700">
                <a:solidFill>
                  <a:srgbClr val="FFFFFF"/>
                </a:solidFill>
                <a:latin typeface="Arial"/>
                <a:ea typeface="Arial"/>
                <a:cs typeface="Arial"/>
                <a:sym typeface="Arial"/>
              </a:rPr>
              <a:t>encoding of categorical fields</a:t>
            </a:r>
            <a:endParaRPr sz="1700">
              <a:solidFill>
                <a:srgbClr val="FFFFFF"/>
              </a:solidFill>
              <a:latin typeface="Arial"/>
              <a:ea typeface="Arial"/>
              <a:cs typeface="Arial"/>
              <a:sym typeface="Arial"/>
            </a:endParaRPr>
          </a:p>
          <a:p>
            <a:pPr indent="-336550" lvl="1" marL="914400" rtl="0" algn="l">
              <a:spcBef>
                <a:spcPts val="0"/>
              </a:spcBef>
              <a:spcAft>
                <a:spcPts val="0"/>
              </a:spcAft>
              <a:buClr>
                <a:srgbClr val="FFFFFF"/>
              </a:buClr>
              <a:buSzPts val="1700"/>
              <a:buFont typeface="Arial"/>
              <a:buChar char="➢"/>
            </a:pPr>
            <a:r>
              <a:rPr lang="en" sz="1700">
                <a:solidFill>
                  <a:srgbClr val="FFFFFF"/>
                </a:solidFill>
                <a:latin typeface="Arial"/>
                <a:ea typeface="Arial"/>
                <a:cs typeface="Arial"/>
                <a:sym typeface="Arial"/>
              </a:rPr>
              <a:t>log transformation on numerical fields</a:t>
            </a:r>
            <a:endParaRPr sz="1700">
              <a:solidFill>
                <a:srgbClr val="FFFFFF"/>
              </a:solidFill>
              <a:latin typeface="Arial"/>
              <a:ea typeface="Arial"/>
              <a:cs typeface="Arial"/>
              <a:sym typeface="Arial"/>
            </a:endParaRPr>
          </a:p>
          <a:p>
            <a:pPr indent="-336550" lvl="1" marL="914400" rtl="0" algn="l">
              <a:spcBef>
                <a:spcPts val="0"/>
              </a:spcBef>
              <a:spcAft>
                <a:spcPts val="0"/>
              </a:spcAft>
              <a:buClr>
                <a:srgbClr val="FFFFFF"/>
              </a:buClr>
              <a:buSzPts val="1700"/>
              <a:buFont typeface="Arial"/>
              <a:buChar char="➢"/>
            </a:pPr>
            <a:r>
              <a:rPr lang="en" sz="1700">
                <a:solidFill>
                  <a:srgbClr val="FFFFFF"/>
                </a:solidFill>
                <a:latin typeface="Arial"/>
                <a:ea typeface="Arial"/>
                <a:cs typeface="Arial"/>
                <a:sym typeface="Arial"/>
              </a:rPr>
              <a:t>see correlation matrix and eliminate highly correlated fields </a:t>
            </a:r>
            <a:endParaRPr sz="1700">
              <a:solidFill>
                <a:srgbClr val="FFFFFF"/>
              </a:solidFill>
              <a:latin typeface="Arial"/>
              <a:ea typeface="Arial"/>
              <a:cs typeface="Arial"/>
              <a:sym typeface="Arial"/>
            </a:endParaRPr>
          </a:p>
          <a:p>
            <a:pPr indent="0" lvl="0" marL="0" rtl="0" algn="l">
              <a:lnSpc>
                <a:spcPct val="100000"/>
              </a:lnSpc>
              <a:spcBef>
                <a:spcPts val="1300"/>
              </a:spcBef>
              <a:spcAft>
                <a:spcPts val="0"/>
              </a:spcAft>
              <a:buNone/>
            </a:pPr>
            <a:r>
              <a:rPr lang="en" sz="1700">
                <a:solidFill>
                  <a:srgbClr val="FFFFFF"/>
                </a:solidFill>
                <a:latin typeface="Arial"/>
                <a:ea typeface="Arial"/>
                <a:cs typeface="Arial"/>
                <a:sym typeface="Arial"/>
              </a:rPr>
              <a:t>2. 	Model?</a:t>
            </a:r>
            <a:endParaRPr sz="1700">
              <a:solidFill>
                <a:srgbClr val="FFFFFF"/>
              </a:solidFill>
              <a:latin typeface="Arial"/>
              <a:ea typeface="Arial"/>
              <a:cs typeface="Arial"/>
              <a:sym typeface="Arial"/>
            </a:endParaRPr>
          </a:p>
          <a:p>
            <a:pPr indent="-336550" lvl="0" marL="914400" rtl="0" algn="l">
              <a:spcBef>
                <a:spcPts val="1800"/>
              </a:spcBef>
              <a:spcAft>
                <a:spcPts val="0"/>
              </a:spcAft>
              <a:buClr>
                <a:srgbClr val="FFFFFF"/>
              </a:buClr>
              <a:buSzPts val="1700"/>
              <a:buFont typeface="Arial"/>
              <a:buChar char="❖"/>
            </a:pPr>
            <a:r>
              <a:rPr lang="en" sz="1700">
                <a:solidFill>
                  <a:srgbClr val="FFFFFF"/>
                </a:solidFill>
                <a:latin typeface="Arial"/>
                <a:ea typeface="Arial"/>
                <a:cs typeface="Arial"/>
                <a:sym typeface="Arial"/>
              </a:rPr>
              <a:t>Linear regression</a:t>
            </a:r>
            <a:endParaRPr sz="1700">
              <a:solidFill>
                <a:srgbClr val="FFFFFF"/>
              </a:solidFill>
              <a:latin typeface="Arial"/>
              <a:ea typeface="Arial"/>
              <a:cs typeface="Arial"/>
              <a:sym typeface="Arial"/>
            </a:endParaRPr>
          </a:p>
          <a:p>
            <a:pPr indent="-336550" lvl="0" marL="914400" rtl="0" algn="l">
              <a:spcBef>
                <a:spcPts val="0"/>
              </a:spcBef>
              <a:spcAft>
                <a:spcPts val="0"/>
              </a:spcAft>
              <a:buClr>
                <a:srgbClr val="FFFFFF"/>
              </a:buClr>
              <a:buSzPts val="1700"/>
              <a:buFont typeface="Arial"/>
              <a:buChar char="❖"/>
            </a:pPr>
            <a:r>
              <a:rPr lang="en" sz="1700">
                <a:solidFill>
                  <a:srgbClr val="FFFFFF"/>
                </a:solidFill>
                <a:latin typeface="Arial"/>
                <a:ea typeface="Arial"/>
                <a:cs typeface="Arial"/>
                <a:sym typeface="Arial"/>
              </a:rPr>
              <a:t>Random Forest Regressor</a:t>
            </a:r>
            <a:endParaRPr sz="1700">
              <a:solidFill>
                <a:srgbClr val="FFFFFF"/>
              </a:solidFill>
              <a:latin typeface="Arial"/>
              <a:ea typeface="Arial"/>
              <a:cs typeface="Arial"/>
              <a:sym typeface="Arial"/>
            </a:endParaRPr>
          </a:p>
          <a:p>
            <a:pPr indent="-336550" lvl="0" marL="914400" rtl="0" algn="l">
              <a:spcBef>
                <a:spcPts val="0"/>
              </a:spcBef>
              <a:spcAft>
                <a:spcPts val="0"/>
              </a:spcAft>
              <a:buClr>
                <a:srgbClr val="FFFFFF"/>
              </a:buClr>
              <a:buSzPts val="1700"/>
              <a:buFont typeface="Arial"/>
              <a:buChar char="❖"/>
            </a:pPr>
            <a:r>
              <a:rPr lang="en" sz="1700">
                <a:solidFill>
                  <a:srgbClr val="FFFFFF"/>
                </a:solidFill>
                <a:latin typeface="Arial"/>
                <a:ea typeface="Arial"/>
                <a:cs typeface="Arial"/>
                <a:sym typeface="Arial"/>
              </a:rPr>
              <a:t>Hyperparameter tuning on </a:t>
            </a:r>
            <a:r>
              <a:rPr lang="en" sz="1700">
                <a:latin typeface="Arial"/>
                <a:ea typeface="Arial"/>
                <a:cs typeface="Arial"/>
                <a:sym typeface="Arial"/>
              </a:rPr>
              <a:t>Random Forest Regressor</a:t>
            </a:r>
            <a:endParaRPr sz="1700">
              <a:solidFill>
                <a:srgbClr val="FFFFFF"/>
              </a:solidFill>
              <a:latin typeface="Arial"/>
              <a:ea typeface="Arial"/>
              <a:cs typeface="Arial"/>
              <a:sym typeface="Arial"/>
            </a:endParaRPr>
          </a:p>
          <a:p>
            <a:pPr indent="0" lvl="0" marL="0" rtl="0" algn="l">
              <a:spcBef>
                <a:spcPts val="400"/>
              </a:spcBef>
              <a:spcAft>
                <a:spcPts val="1600"/>
              </a:spcAft>
              <a:buNone/>
            </a:pPr>
            <a:r>
              <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7" name="Shape 457"/>
        <p:cNvGrpSpPr/>
        <p:nvPr/>
      </p:nvGrpSpPr>
      <p:grpSpPr>
        <a:xfrm>
          <a:off x="0" y="0"/>
          <a:ext cx="0" cy="0"/>
          <a:chOff x="0" y="0"/>
          <a:chExt cx="0" cy="0"/>
        </a:xfrm>
      </p:grpSpPr>
      <p:sp>
        <p:nvSpPr>
          <p:cNvPr id="458" name="Google Shape;458;p61"/>
          <p:cNvSpPr txBox="1"/>
          <p:nvPr>
            <p:ph type="title"/>
          </p:nvPr>
        </p:nvSpPr>
        <p:spPr>
          <a:xfrm>
            <a:off x="1297500" y="97050"/>
            <a:ext cx="7038900" cy="928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u="sng"/>
              <a:t>Time prediction</a:t>
            </a:r>
            <a:endParaRPr b="1" u="sng"/>
          </a:p>
          <a:p>
            <a:pPr indent="0" lvl="0" marL="0" rtl="0" algn="ctr">
              <a:spcBef>
                <a:spcPts val="0"/>
              </a:spcBef>
              <a:spcAft>
                <a:spcPts val="0"/>
              </a:spcAft>
              <a:buNone/>
            </a:pPr>
            <a:r>
              <a:rPr lang="en"/>
              <a:t>Heat map</a:t>
            </a:r>
            <a:endParaRPr/>
          </a:p>
        </p:txBody>
      </p:sp>
      <p:sp>
        <p:nvSpPr>
          <p:cNvPr id="459" name="Google Shape;459;p61"/>
          <p:cNvSpPr txBox="1"/>
          <p:nvPr>
            <p:ph idx="1" type="body"/>
          </p:nvPr>
        </p:nvSpPr>
        <p:spPr>
          <a:xfrm>
            <a:off x="1297500" y="970475"/>
            <a:ext cx="7038900" cy="3944400"/>
          </a:xfrm>
          <a:prstGeom prst="rect">
            <a:avLst/>
          </a:prstGeom>
        </p:spPr>
        <p:txBody>
          <a:bodyPr anchorCtr="0" anchor="t" bIns="91425" lIns="91425" spcFirstLastPara="1" rIns="91425" wrap="square" tIns="91425">
            <a:noAutofit/>
          </a:bodyPr>
          <a:lstStyle/>
          <a:p>
            <a:pPr indent="0" lvl="0" marL="0" rtl="0" algn="l">
              <a:spcBef>
                <a:spcPts val="1800"/>
              </a:spcBef>
              <a:spcAft>
                <a:spcPts val="0"/>
              </a:spcAft>
              <a:buNone/>
            </a:pPr>
            <a:r>
              <a:t/>
            </a:r>
            <a:endParaRPr sz="1700">
              <a:solidFill>
                <a:srgbClr val="FFFFFF"/>
              </a:solidFill>
              <a:latin typeface="Arial"/>
              <a:ea typeface="Arial"/>
              <a:cs typeface="Arial"/>
              <a:sym typeface="Arial"/>
            </a:endParaRPr>
          </a:p>
          <a:p>
            <a:pPr indent="0" lvl="0" marL="0" rtl="0" algn="l">
              <a:spcBef>
                <a:spcPts val="400"/>
              </a:spcBef>
              <a:spcAft>
                <a:spcPts val="1600"/>
              </a:spcAft>
              <a:buNone/>
            </a:pPr>
            <a:r>
              <a:t/>
            </a:r>
            <a:endParaRPr/>
          </a:p>
        </p:txBody>
      </p:sp>
      <p:pic>
        <p:nvPicPr>
          <p:cNvPr id="460" name="Google Shape;460;p61"/>
          <p:cNvPicPr preferRelativeResize="0"/>
          <p:nvPr/>
        </p:nvPicPr>
        <p:blipFill>
          <a:blip r:embed="rId3">
            <a:alphaModFix/>
          </a:blip>
          <a:stretch>
            <a:fillRect/>
          </a:stretch>
        </p:blipFill>
        <p:spPr>
          <a:xfrm>
            <a:off x="2010275" y="970475"/>
            <a:ext cx="5462351" cy="37919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6" name="Shape 156"/>
        <p:cNvGrpSpPr/>
        <p:nvPr/>
      </p:nvGrpSpPr>
      <p:grpSpPr>
        <a:xfrm>
          <a:off x="0" y="0"/>
          <a:ext cx="0" cy="0"/>
          <a:chOff x="0" y="0"/>
          <a:chExt cx="0" cy="0"/>
        </a:xfrm>
      </p:grpSpPr>
      <p:sp>
        <p:nvSpPr>
          <p:cNvPr id="157" name="Google Shape;157;p17"/>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lnSpc>
                <a:spcPct val="115000"/>
              </a:lnSpc>
              <a:spcBef>
                <a:spcPts val="300"/>
              </a:spcBef>
              <a:spcAft>
                <a:spcPts val="0"/>
              </a:spcAft>
              <a:buNone/>
            </a:pPr>
            <a:r>
              <a:rPr lang="en"/>
              <a:t>Priorities Analytics</a:t>
            </a:r>
            <a:endParaRPr/>
          </a:p>
        </p:txBody>
      </p:sp>
      <p:sp>
        <p:nvSpPr>
          <p:cNvPr id="158" name="Google Shape;158;p17"/>
          <p:cNvSpPr txBox="1"/>
          <p:nvPr>
            <p:ph idx="1" type="body"/>
          </p:nvPr>
        </p:nvSpPr>
        <p:spPr>
          <a:xfrm>
            <a:off x="1297500" y="1116150"/>
            <a:ext cx="7038900" cy="38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Original</a:t>
            </a:r>
            <a:r>
              <a:rPr lang="en"/>
              <a:t> hypothesis was that priorities of </a:t>
            </a:r>
            <a:r>
              <a:rPr lang="en"/>
              <a:t>different</a:t>
            </a:r>
            <a:r>
              <a:rPr lang="en"/>
              <a:t> natures might change over the years, but it was found that priorities for  natures actually vary within each year. To fix this there would have to be more detailed natures or a severity column that would rate the severity of the nature.</a:t>
            </a:r>
            <a:endParaRPr/>
          </a:p>
          <a:p>
            <a:pPr indent="0" lvl="0" marL="0" rtl="0" algn="l">
              <a:spcBef>
                <a:spcPts val="1600"/>
              </a:spcBef>
              <a:spcAft>
                <a:spcPts val="0"/>
              </a:spcAft>
              <a:buNone/>
            </a:pPr>
            <a:r>
              <a:rPr lang="en"/>
              <a:t>Highest volumes </a:t>
            </a:r>
            <a:r>
              <a:rPr lang="en"/>
              <a:t>priority for each day was priorities </a:t>
            </a:r>
            <a:r>
              <a:rPr lang="en"/>
              <a:t> 1 and 2 for all of the agencies for each </a:t>
            </a:r>
            <a:endParaRPr/>
          </a:p>
          <a:p>
            <a:pPr indent="0" lvl="0" marL="0" rtl="0" algn="l">
              <a:spcBef>
                <a:spcPts val="1600"/>
              </a:spcBef>
              <a:spcAft>
                <a:spcPts val="0"/>
              </a:spcAft>
              <a:buNone/>
            </a:pPr>
            <a:r>
              <a:rPr lang="en" u="sng"/>
              <a:t>Interesting Data Analytics found:</a:t>
            </a:r>
            <a:endParaRPr/>
          </a:p>
          <a:p>
            <a:pPr indent="0" lvl="0" marL="0" rtl="0" algn="l">
              <a:spcBef>
                <a:spcPts val="1600"/>
              </a:spcBef>
              <a:spcAft>
                <a:spcPts val="0"/>
              </a:spcAft>
              <a:buNone/>
            </a:pPr>
            <a:r>
              <a:rPr lang="en"/>
              <a:t>Top average Fastest Priority Response</a:t>
            </a:r>
            <a:endParaRPr/>
          </a:p>
          <a:p>
            <a:pPr indent="0" lvl="0" marL="0" rtl="0" algn="l">
              <a:spcBef>
                <a:spcPts val="1600"/>
              </a:spcBef>
              <a:spcAft>
                <a:spcPts val="0"/>
              </a:spcAft>
              <a:buNone/>
            </a:pPr>
            <a:r>
              <a:rPr lang="en"/>
              <a:t>ACO, priority 9: 13.6 minutes</a:t>
            </a:r>
            <a:endParaRPr/>
          </a:p>
          <a:p>
            <a:pPr indent="0" lvl="0" marL="0" rtl="0" algn="l">
              <a:spcBef>
                <a:spcPts val="1600"/>
              </a:spcBef>
              <a:spcAft>
                <a:spcPts val="0"/>
              </a:spcAft>
              <a:buNone/>
            </a:pPr>
            <a:r>
              <a:rPr lang="en"/>
              <a:t>EMS, priority 9: 5.24 minutes</a:t>
            </a:r>
            <a:endParaRPr/>
          </a:p>
          <a:p>
            <a:pPr indent="0" lvl="0" marL="0" rtl="0" algn="l">
              <a:spcBef>
                <a:spcPts val="1600"/>
              </a:spcBef>
              <a:spcAft>
                <a:spcPts val="0"/>
              </a:spcAft>
              <a:buNone/>
            </a:pPr>
            <a:r>
              <a:rPr lang="en"/>
              <a:t>GCSD, priority 9:1.17 minutes</a:t>
            </a:r>
            <a:endParaRPr/>
          </a:p>
          <a:p>
            <a:pPr indent="0" lvl="0" marL="0" rtl="0" algn="l">
              <a:spcBef>
                <a:spcPts val="1600"/>
              </a:spcBef>
              <a:spcAft>
                <a:spcPts val="1600"/>
              </a:spcAft>
              <a:buNone/>
            </a:pPr>
            <a:r>
              <a:rPr lang="en"/>
              <a:t>GCFD, priority 7: 1.85 minutes</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4" name="Shape 464"/>
        <p:cNvGrpSpPr/>
        <p:nvPr/>
      </p:nvGrpSpPr>
      <p:grpSpPr>
        <a:xfrm>
          <a:off x="0" y="0"/>
          <a:ext cx="0" cy="0"/>
          <a:chOff x="0" y="0"/>
          <a:chExt cx="0" cy="0"/>
        </a:xfrm>
      </p:grpSpPr>
      <p:sp>
        <p:nvSpPr>
          <p:cNvPr id="465" name="Google Shape;465;p62"/>
          <p:cNvSpPr txBox="1"/>
          <p:nvPr>
            <p:ph type="title"/>
          </p:nvPr>
        </p:nvSpPr>
        <p:spPr>
          <a:xfrm>
            <a:off x="1297500" y="97050"/>
            <a:ext cx="7038900" cy="561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u="sng"/>
              <a:t>Time prediction</a:t>
            </a:r>
            <a:endParaRPr b="1" u="sng"/>
          </a:p>
        </p:txBody>
      </p:sp>
      <p:sp>
        <p:nvSpPr>
          <p:cNvPr id="466" name="Google Shape;466;p62"/>
          <p:cNvSpPr txBox="1"/>
          <p:nvPr>
            <p:ph idx="1" type="body"/>
          </p:nvPr>
        </p:nvSpPr>
        <p:spPr>
          <a:xfrm>
            <a:off x="1046725" y="582275"/>
            <a:ext cx="7992600" cy="4561200"/>
          </a:xfrm>
          <a:prstGeom prst="rect">
            <a:avLst/>
          </a:prstGeom>
        </p:spPr>
        <p:txBody>
          <a:bodyPr anchorCtr="0" anchor="t" bIns="91425" lIns="91425" spcFirstLastPara="1" rIns="91425" wrap="square" tIns="91425">
            <a:noAutofit/>
          </a:bodyPr>
          <a:lstStyle/>
          <a:p>
            <a:pPr indent="0" lvl="0" marL="0" rtl="0" algn="l">
              <a:lnSpc>
                <a:spcPct val="100000"/>
              </a:lnSpc>
              <a:spcBef>
                <a:spcPts val="500"/>
              </a:spcBef>
              <a:spcAft>
                <a:spcPts val="0"/>
              </a:spcAft>
              <a:buNone/>
            </a:pPr>
            <a:r>
              <a:rPr b="1" lang="en" sz="1700">
                <a:solidFill>
                  <a:srgbClr val="FFFFFF"/>
                </a:solidFill>
                <a:latin typeface="Arial"/>
                <a:ea typeface="Arial"/>
                <a:cs typeface="Arial"/>
                <a:sym typeface="Arial"/>
              </a:rPr>
              <a:t>Linear regression results</a:t>
            </a:r>
            <a:endParaRPr b="1" sz="1700">
              <a:solidFill>
                <a:srgbClr val="FFFFFF"/>
              </a:solidFill>
              <a:latin typeface="Arial"/>
              <a:ea typeface="Arial"/>
              <a:cs typeface="Arial"/>
              <a:sym typeface="Arial"/>
            </a:endParaRPr>
          </a:p>
          <a:p>
            <a:pPr indent="-336550" lvl="0" marL="457200" rtl="0" algn="l">
              <a:lnSpc>
                <a:spcPct val="114000"/>
              </a:lnSpc>
              <a:spcBef>
                <a:spcPts val="500"/>
              </a:spcBef>
              <a:spcAft>
                <a:spcPts val="0"/>
              </a:spcAft>
              <a:buClr>
                <a:srgbClr val="FFFFFF"/>
              </a:buClr>
              <a:buSzPts val="1700"/>
              <a:buFont typeface="Arial"/>
              <a:buChar char="❏"/>
            </a:pPr>
            <a:r>
              <a:rPr lang="en" sz="1700">
                <a:solidFill>
                  <a:srgbClr val="FFFFFF"/>
                </a:solidFill>
                <a:latin typeface="Arial"/>
                <a:ea typeface="Arial"/>
                <a:cs typeface="Arial"/>
                <a:sym typeface="Arial"/>
              </a:rPr>
              <a:t>R squared of the model on testing data 0.272-very high bias</a:t>
            </a:r>
            <a:endParaRPr sz="1700">
              <a:solidFill>
                <a:srgbClr val="FFFFFF"/>
              </a:solidFill>
              <a:latin typeface="Arial"/>
              <a:ea typeface="Arial"/>
              <a:cs typeface="Arial"/>
              <a:sym typeface="Arial"/>
            </a:endParaRPr>
          </a:p>
          <a:p>
            <a:pPr indent="-336550" lvl="0" marL="457200" rtl="0" algn="l">
              <a:lnSpc>
                <a:spcPct val="114000"/>
              </a:lnSpc>
              <a:spcBef>
                <a:spcPts val="0"/>
              </a:spcBef>
              <a:spcAft>
                <a:spcPts val="0"/>
              </a:spcAft>
              <a:buClr>
                <a:srgbClr val="FFFFFF"/>
              </a:buClr>
              <a:buSzPts val="1700"/>
              <a:buFont typeface="Arial"/>
              <a:buChar char="❏"/>
            </a:pPr>
            <a:r>
              <a:rPr lang="en" sz="1700">
                <a:solidFill>
                  <a:srgbClr val="FFFFFF"/>
                </a:solidFill>
                <a:latin typeface="Arial"/>
                <a:ea typeface="Arial"/>
                <a:cs typeface="Arial"/>
                <a:sym typeface="Arial"/>
              </a:rPr>
              <a:t>RMSE of the model 8.8902</a:t>
            </a:r>
            <a:endParaRPr sz="1700">
              <a:solidFill>
                <a:srgbClr val="FFFFFF"/>
              </a:solidFill>
              <a:latin typeface="Arial"/>
              <a:ea typeface="Arial"/>
              <a:cs typeface="Arial"/>
              <a:sym typeface="Arial"/>
            </a:endParaRPr>
          </a:p>
          <a:p>
            <a:pPr indent="0" lvl="0" marL="0" rtl="0" algn="l">
              <a:spcBef>
                <a:spcPts val="1800"/>
              </a:spcBef>
              <a:spcAft>
                <a:spcPts val="0"/>
              </a:spcAft>
              <a:buNone/>
            </a:pPr>
            <a:r>
              <a:rPr b="1" lang="en" sz="1700">
                <a:solidFill>
                  <a:srgbClr val="FFFFFF"/>
                </a:solidFill>
                <a:latin typeface="Arial"/>
                <a:ea typeface="Arial"/>
                <a:cs typeface="Arial"/>
                <a:sym typeface="Arial"/>
              </a:rPr>
              <a:t>Random Forest Regressor results</a:t>
            </a:r>
            <a:endParaRPr b="1" sz="1700">
              <a:solidFill>
                <a:srgbClr val="FFFFFF"/>
              </a:solidFill>
              <a:latin typeface="Arial"/>
              <a:ea typeface="Arial"/>
              <a:cs typeface="Arial"/>
              <a:sym typeface="Arial"/>
            </a:endParaRPr>
          </a:p>
          <a:p>
            <a:pPr indent="-336550" lvl="0" marL="457200" rtl="0" algn="l">
              <a:lnSpc>
                <a:spcPct val="114000"/>
              </a:lnSpc>
              <a:spcBef>
                <a:spcPts val="500"/>
              </a:spcBef>
              <a:spcAft>
                <a:spcPts val="0"/>
              </a:spcAft>
              <a:buClr>
                <a:srgbClr val="FFFFFF"/>
              </a:buClr>
              <a:buSzPts val="1700"/>
              <a:buFont typeface="Arial"/>
              <a:buChar char="❏"/>
            </a:pPr>
            <a:r>
              <a:rPr lang="en" sz="1700">
                <a:solidFill>
                  <a:srgbClr val="FFFFFF"/>
                </a:solidFill>
                <a:latin typeface="Arial"/>
                <a:ea typeface="Arial"/>
                <a:cs typeface="Arial"/>
                <a:sym typeface="Arial"/>
              </a:rPr>
              <a:t>10 fold validation, default model params</a:t>
            </a:r>
            <a:endParaRPr sz="1700">
              <a:solidFill>
                <a:srgbClr val="FFFFFF"/>
              </a:solidFill>
              <a:latin typeface="Arial"/>
              <a:ea typeface="Arial"/>
              <a:cs typeface="Arial"/>
              <a:sym typeface="Arial"/>
            </a:endParaRPr>
          </a:p>
          <a:p>
            <a:pPr indent="-336550" lvl="0" marL="457200" rtl="0" algn="l">
              <a:lnSpc>
                <a:spcPct val="114000"/>
              </a:lnSpc>
              <a:spcBef>
                <a:spcPts val="0"/>
              </a:spcBef>
              <a:spcAft>
                <a:spcPts val="0"/>
              </a:spcAft>
              <a:buClr>
                <a:srgbClr val="FFFFFF"/>
              </a:buClr>
              <a:buSzPts val="1700"/>
              <a:buFont typeface="Arial"/>
              <a:buChar char="❏"/>
            </a:pPr>
            <a:r>
              <a:rPr lang="en" sz="1700">
                <a:solidFill>
                  <a:srgbClr val="FFFFFF"/>
                </a:solidFill>
                <a:latin typeface="Arial"/>
                <a:ea typeface="Arial"/>
                <a:cs typeface="Arial"/>
                <a:sym typeface="Arial"/>
              </a:rPr>
              <a:t>Mean R squared is 0.5018</a:t>
            </a:r>
            <a:endParaRPr sz="1700">
              <a:solidFill>
                <a:srgbClr val="FFFFFF"/>
              </a:solidFill>
              <a:latin typeface="Arial"/>
              <a:ea typeface="Arial"/>
              <a:cs typeface="Arial"/>
              <a:sym typeface="Arial"/>
            </a:endParaRPr>
          </a:p>
          <a:p>
            <a:pPr indent="0" lvl="0" marL="0" rtl="0" algn="l">
              <a:lnSpc>
                <a:spcPct val="114000"/>
              </a:lnSpc>
              <a:spcBef>
                <a:spcPts val="500"/>
              </a:spcBef>
              <a:spcAft>
                <a:spcPts val="0"/>
              </a:spcAft>
              <a:buNone/>
            </a:pPr>
            <a:r>
              <a:rPr lang="en" sz="1700">
                <a:solidFill>
                  <a:srgbClr val="FFFFFF"/>
                </a:solidFill>
                <a:latin typeface="Arial"/>
                <a:ea typeface="Arial"/>
                <a:cs typeface="Arial"/>
                <a:sym typeface="Arial"/>
              </a:rPr>
              <a:t>Did I strike </a:t>
            </a:r>
            <a:r>
              <a:rPr b="1" lang="en" sz="1800">
                <a:solidFill>
                  <a:srgbClr val="FFFF00"/>
                </a:solidFill>
                <a:latin typeface="Arial"/>
                <a:ea typeface="Arial"/>
                <a:cs typeface="Arial"/>
                <a:sym typeface="Arial"/>
              </a:rPr>
              <a:t>GOLD</a:t>
            </a:r>
            <a:r>
              <a:rPr lang="en" sz="1700">
                <a:solidFill>
                  <a:srgbClr val="FFFFFF"/>
                </a:solidFill>
                <a:latin typeface="Arial"/>
                <a:ea typeface="Arial"/>
                <a:cs typeface="Arial"/>
                <a:sym typeface="Arial"/>
              </a:rPr>
              <a:t>?</a:t>
            </a:r>
            <a:endParaRPr sz="1700">
              <a:solidFill>
                <a:srgbClr val="FFFFFF"/>
              </a:solidFill>
              <a:latin typeface="Arial"/>
              <a:ea typeface="Arial"/>
              <a:cs typeface="Arial"/>
              <a:sym typeface="Arial"/>
            </a:endParaRPr>
          </a:p>
          <a:p>
            <a:pPr indent="0" lvl="0" marL="0" rtl="0" algn="l">
              <a:spcBef>
                <a:spcPts val="1800"/>
              </a:spcBef>
              <a:spcAft>
                <a:spcPts val="0"/>
              </a:spcAft>
              <a:buNone/>
            </a:pPr>
            <a:r>
              <a:rPr b="1" lang="en" sz="1700">
                <a:solidFill>
                  <a:srgbClr val="FFFFFF"/>
                </a:solidFill>
                <a:latin typeface="Arial"/>
                <a:ea typeface="Arial"/>
                <a:cs typeface="Arial"/>
                <a:sym typeface="Arial"/>
              </a:rPr>
              <a:t>Hyperparameter tuning on </a:t>
            </a:r>
            <a:endParaRPr b="1" sz="1700">
              <a:solidFill>
                <a:srgbClr val="FFFFFF"/>
              </a:solidFill>
              <a:latin typeface="Arial"/>
              <a:ea typeface="Arial"/>
              <a:cs typeface="Arial"/>
              <a:sym typeface="Arial"/>
            </a:endParaRPr>
          </a:p>
          <a:p>
            <a:pPr indent="0" lvl="0" marL="0" rtl="0" algn="l">
              <a:lnSpc>
                <a:spcPct val="113000"/>
              </a:lnSpc>
              <a:spcBef>
                <a:spcPts val="400"/>
              </a:spcBef>
              <a:spcAft>
                <a:spcPts val="0"/>
              </a:spcAft>
              <a:buNone/>
            </a:pPr>
            <a:r>
              <a:rPr b="1" lang="en" sz="1700">
                <a:latin typeface="Arial"/>
                <a:ea typeface="Arial"/>
                <a:cs typeface="Arial"/>
                <a:sym typeface="Arial"/>
              </a:rPr>
              <a:t>Random Forest Regressor results</a:t>
            </a:r>
            <a:endParaRPr b="1" sz="1700">
              <a:latin typeface="Arial"/>
              <a:ea typeface="Arial"/>
              <a:cs typeface="Arial"/>
              <a:sym typeface="Arial"/>
            </a:endParaRPr>
          </a:p>
          <a:p>
            <a:pPr indent="0" lvl="0" marL="0" rtl="0" algn="l">
              <a:lnSpc>
                <a:spcPct val="113000"/>
              </a:lnSpc>
              <a:spcBef>
                <a:spcPts val="400"/>
              </a:spcBef>
              <a:spcAft>
                <a:spcPts val="0"/>
              </a:spcAft>
              <a:buNone/>
            </a:pPr>
            <a:r>
              <a:rPr lang="en" sz="1700">
                <a:latin typeface="Arial"/>
                <a:ea typeface="Arial"/>
                <a:cs typeface="Arial"/>
                <a:sym typeface="Arial"/>
              </a:rPr>
              <a:t>10 fold cross validation</a:t>
            </a:r>
            <a:endParaRPr sz="1700">
              <a:latin typeface="Arial"/>
              <a:ea typeface="Arial"/>
              <a:cs typeface="Arial"/>
              <a:sym typeface="Arial"/>
            </a:endParaRPr>
          </a:p>
          <a:p>
            <a:pPr indent="0" lvl="0" marL="0" rtl="0" algn="l">
              <a:lnSpc>
                <a:spcPct val="114000"/>
              </a:lnSpc>
              <a:spcBef>
                <a:spcPts val="500"/>
              </a:spcBef>
              <a:spcAft>
                <a:spcPts val="0"/>
              </a:spcAft>
              <a:buNone/>
            </a:pPr>
            <a:r>
              <a:t/>
            </a:r>
            <a:endParaRPr b="1" sz="1700">
              <a:latin typeface="Arial"/>
              <a:ea typeface="Arial"/>
              <a:cs typeface="Arial"/>
              <a:sym typeface="Arial"/>
            </a:endParaRPr>
          </a:p>
          <a:p>
            <a:pPr indent="0" lvl="0" marL="0" rtl="0" algn="l">
              <a:spcBef>
                <a:spcPts val="400"/>
              </a:spcBef>
              <a:spcAft>
                <a:spcPts val="1600"/>
              </a:spcAft>
              <a:buNone/>
            </a:pPr>
            <a:r>
              <a:t/>
            </a:r>
            <a:endParaRPr/>
          </a:p>
        </p:txBody>
      </p:sp>
      <p:graphicFrame>
        <p:nvGraphicFramePr>
          <p:cNvPr id="467" name="Google Shape;467;p62"/>
          <p:cNvGraphicFramePr/>
          <p:nvPr/>
        </p:nvGraphicFramePr>
        <p:xfrm>
          <a:off x="4851700" y="2745860"/>
          <a:ext cx="3000000" cy="3000000"/>
        </p:xfrm>
        <a:graphic>
          <a:graphicData uri="http://schemas.openxmlformats.org/drawingml/2006/table">
            <a:tbl>
              <a:tblPr>
                <a:noFill/>
                <a:tableStyleId>{FC4DA434-2EEF-467E-808F-26260DB36335}</a:tableStyleId>
              </a:tblPr>
              <a:tblGrid>
                <a:gridCol w="958425"/>
                <a:gridCol w="1277325"/>
                <a:gridCol w="1804125"/>
              </a:tblGrid>
              <a:tr h="360625">
                <a:tc>
                  <a:txBody>
                    <a:bodyPr>
                      <a:noAutofit/>
                    </a:bodyPr>
                    <a:lstStyle/>
                    <a:p>
                      <a:pPr indent="0" lvl="0" marL="0" rtl="0" algn="l">
                        <a:spcBef>
                          <a:spcPts val="0"/>
                        </a:spcBef>
                        <a:spcAft>
                          <a:spcPts val="0"/>
                        </a:spcAft>
                        <a:buNone/>
                      </a:pPr>
                      <a:r>
                        <a:rPr lang="en">
                          <a:solidFill>
                            <a:srgbClr val="FFFFFF"/>
                          </a:solidFill>
                        </a:rPr>
                        <a:t>No Trees</a:t>
                      </a:r>
                      <a:endParaRPr>
                        <a:solidFill>
                          <a:srgbClr val="FFFFFF"/>
                        </a:solidFill>
                      </a:endParaRPr>
                    </a:p>
                  </a:txBody>
                  <a:tcPr marT="91425" marB="91425" marR="91425" marL="91425"/>
                </a:tc>
                <a:tc>
                  <a:txBody>
                    <a:bodyPr>
                      <a:noAutofit/>
                    </a:bodyPr>
                    <a:lstStyle/>
                    <a:p>
                      <a:pPr indent="0" lvl="0" marL="0" rtl="0" algn="l">
                        <a:spcBef>
                          <a:spcPts val="0"/>
                        </a:spcBef>
                        <a:spcAft>
                          <a:spcPts val="0"/>
                        </a:spcAft>
                        <a:buNone/>
                      </a:pPr>
                      <a:r>
                        <a:rPr lang="en">
                          <a:solidFill>
                            <a:srgbClr val="FFFFFF"/>
                          </a:solidFill>
                        </a:rPr>
                        <a:t>No Features</a:t>
                      </a:r>
                      <a:endParaRPr>
                        <a:solidFill>
                          <a:srgbClr val="FFFFFF"/>
                        </a:solidFill>
                      </a:endParaRPr>
                    </a:p>
                  </a:txBody>
                  <a:tcPr marT="91425" marB="91425" marR="91425" marL="91425"/>
                </a:tc>
                <a:tc>
                  <a:txBody>
                    <a:bodyPr>
                      <a:noAutofit/>
                    </a:bodyPr>
                    <a:lstStyle/>
                    <a:p>
                      <a:pPr indent="0" lvl="0" marL="0" rtl="0" algn="l">
                        <a:spcBef>
                          <a:spcPts val="0"/>
                        </a:spcBef>
                        <a:spcAft>
                          <a:spcPts val="0"/>
                        </a:spcAft>
                        <a:buNone/>
                      </a:pPr>
                      <a:r>
                        <a:rPr lang="en">
                          <a:solidFill>
                            <a:srgbClr val="FFFFFF"/>
                          </a:solidFill>
                        </a:rPr>
                        <a:t>Mean R2</a:t>
                      </a:r>
                      <a:endParaRPr>
                        <a:solidFill>
                          <a:srgbClr val="FFFFFF"/>
                        </a:solidFill>
                      </a:endParaRPr>
                    </a:p>
                  </a:txBody>
                  <a:tcPr marT="91425" marB="91425" marR="91425" marL="91425"/>
                </a:tc>
              </a:tr>
              <a:tr h="360625">
                <a:tc>
                  <a:txBody>
                    <a:bodyPr>
                      <a:noAutofit/>
                    </a:bodyPr>
                    <a:lstStyle/>
                    <a:p>
                      <a:pPr indent="0" lvl="0" marL="0" rtl="0" algn="l">
                        <a:spcBef>
                          <a:spcPts val="0"/>
                        </a:spcBef>
                        <a:spcAft>
                          <a:spcPts val="0"/>
                        </a:spcAft>
                        <a:buNone/>
                      </a:pPr>
                      <a:r>
                        <a:rPr lang="en">
                          <a:solidFill>
                            <a:srgbClr val="FFFFFF"/>
                          </a:solidFill>
                        </a:rPr>
                        <a:t>1</a:t>
                      </a:r>
                      <a:endParaRPr>
                        <a:solidFill>
                          <a:srgbClr val="FFFFFF"/>
                        </a:solidFill>
                      </a:endParaRPr>
                    </a:p>
                  </a:txBody>
                  <a:tcPr marT="91425" marB="91425" marR="91425" marL="91425"/>
                </a:tc>
                <a:tc>
                  <a:txBody>
                    <a:bodyPr>
                      <a:noAutofit/>
                    </a:bodyPr>
                    <a:lstStyle/>
                    <a:p>
                      <a:pPr indent="0" lvl="0" marL="0" rtl="0" algn="l">
                        <a:spcBef>
                          <a:spcPts val="0"/>
                        </a:spcBef>
                        <a:spcAft>
                          <a:spcPts val="0"/>
                        </a:spcAft>
                        <a:buNone/>
                      </a:pPr>
                      <a:r>
                        <a:rPr lang="en">
                          <a:solidFill>
                            <a:srgbClr val="FFFFFF"/>
                          </a:solidFill>
                        </a:rPr>
                        <a:t>5       |         7</a:t>
                      </a:r>
                      <a:endParaRPr>
                        <a:solidFill>
                          <a:srgbClr val="FFFFFF"/>
                        </a:solidFill>
                      </a:endParaRPr>
                    </a:p>
                  </a:txBody>
                  <a:tcPr marT="91425" marB="91425" marR="91425" marL="91425"/>
                </a:tc>
                <a:tc>
                  <a:txBody>
                    <a:bodyPr>
                      <a:noAutofit/>
                    </a:bodyPr>
                    <a:lstStyle/>
                    <a:p>
                      <a:pPr indent="0" lvl="0" marL="0" rtl="0" algn="l">
                        <a:spcBef>
                          <a:spcPts val="0"/>
                        </a:spcBef>
                        <a:spcAft>
                          <a:spcPts val="0"/>
                        </a:spcAft>
                        <a:buNone/>
                      </a:pPr>
                      <a:r>
                        <a:rPr lang="en">
                          <a:solidFill>
                            <a:srgbClr val="FFFFFF"/>
                          </a:solidFill>
                        </a:rPr>
                        <a:t>0.0985    |     0.1039</a:t>
                      </a:r>
                      <a:endParaRPr>
                        <a:solidFill>
                          <a:srgbClr val="FFFFFF"/>
                        </a:solidFill>
                      </a:endParaRPr>
                    </a:p>
                  </a:txBody>
                  <a:tcPr marT="91425" marB="91425" marR="91425" marL="91425"/>
                </a:tc>
              </a:tr>
              <a:tr h="360625">
                <a:tc>
                  <a:txBody>
                    <a:bodyPr>
                      <a:noAutofit/>
                    </a:bodyPr>
                    <a:lstStyle/>
                    <a:p>
                      <a:pPr indent="0" lvl="0" marL="0" rtl="0" algn="l">
                        <a:spcBef>
                          <a:spcPts val="0"/>
                        </a:spcBef>
                        <a:spcAft>
                          <a:spcPts val="0"/>
                        </a:spcAft>
                        <a:buNone/>
                      </a:pPr>
                      <a:r>
                        <a:rPr lang="en">
                          <a:solidFill>
                            <a:srgbClr val="FFFFFF"/>
                          </a:solidFill>
                        </a:rPr>
                        <a:t>10</a:t>
                      </a:r>
                      <a:endParaRPr>
                        <a:solidFill>
                          <a:srgbClr val="FFFFFF"/>
                        </a:solidFill>
                      </a:endParaRPr>
                    </a:p>
                  </a:txBody>
                  <a:tcPr marT="91425" marB="91425" marR="91425" marL="91425"/>
                </a:tc>
                <a:tc>
                  <a:txBody>
                    <a:bodyPr>
                      <a:noAutofit/>
                    </a:bodyPr>
                    <a:lstStyle/>
                    <a:p>
                      <a:pPr indent="0" lvl="0" marL="0" rtl="0" algn="l">
                        <a:spcBef>
                          <a:spcPts val="0"/>
                        </a:spcBef>
                        <a:spcAft>
                          <a:spcPts val="0"/>
                        </a:spcAft>
                        <a:buClr>
                          <a:srgbClr val="000000"/>
                        </a:buClr>
                        <a:buSzPts val="1100"/>
                        <a:buFont typeface="Arial"/>
                        <a:buNone/>
                      </a:pPr>
                      <a:r>
                        <a:rPr lang="en">
                          <a:solidFill>
                            <a:srgbClr val="FFFFFF"/>
                          </a:solidFill>
                        </a:rPr>
                        <a:t>5       |         7</a:t>
                      </a:r>
                      <a:endParaRPr>
                        <a:solidFill>
                          <a:srgbClr val="FFFFFF"/>
                        </a:solidFill>
                      </a:endParaRPr>
                    </a:p>
                  </a:txBody>
                  <a:tcPr marT="91425" marB="91425" marR="91425" marL="91425"/>
                </a:tc>
                <a:tc>
                  <a:txBody>
                    <a:bodyPr>
                      <a:noAutofit/>
                    </a:bodyPr>
                    <a:lstStyle/>
                    <a:p>
                      <a:pPr indent="0" lvl="0" marL="0" rtl="0" algn="l">
                        <a:spcBef>
                          <a:spcPts val="0"/>
                        </a:spcBef>
                        <a:spcAft>
                          <a:spcPts val="0"/>
                        </a:spcAft>
                        <a:buNone/>
                      </a:pPr>
                      <a:r>
                        <a:rPr lang="en">
                          <a:solidFill>
                            <a:srgbClr val="FFFFFF"/>
                          </a:solidFill>
                        </a:rPr>
                        <a:t>0.5076</a:t>
                      </a:r>
                      <a:r>
                        <a:rPr lang="en">
                          <a:solidFill>
                            <a:srgbClr val="FFFFFF"/>
                          </a:solidFill>
                        </a:rPr>
                        <a:t>    |    </a:t>
                      </a:r>
                      <a:r>
                        <a:rPr lang="en">
                          <a:solidFill>
                            <a:srgbClr val="FFFFFF"/>
                          </a:solidFill>
                        </a:rPr>
                        <a:t>0.5072</a:t>
                      </a:r>
                      <a:endParaRPr>
                        <a:solidFill>
                          <a:srgbClr val="FFFFFF"/>
                        </a:solidFill>
                      </a:endParaRPr>
                    </a:p>
                  </a:txBody>
                  <a:tcPr marT="91425" marB="91425" marR="91425" marL="91425"/>
                </a:tc>
              </a:tr>
              <a:tr h="360625">
                <a:tc>
                  <a:txBody>
                    <a:bodyPr>
                      <a:noAutofit/>
                    </a:bodyPr>
                    <a:lstStyle/>
                    <a:p>
                      <a:pPr indent="0" lvl="0" marL="0" rtl="0" algn="l">
                        <a:spcBef>
                          <a:spcPts val="0"/>
                        </a:spcBef>
                        <a:spcAft>
                          <a:spcPts val="0"/>
                        </a:spcAft>
                        <a:buNone/>
                      </a:pPr>
                      <a:r>
                        <a:rPr lang="en">
                          <a:solidFill>
                            <a:srgbClr val="FFFFFF"/>
                          </a:solidFill>
                        </a:rPr>
                        <a:t>25</a:t>
                      </a:r>
                      <a:endParaRPr>
                        <a:solidFill>
                          <a:srgbClr val="FFFFFF"/>
                        </a:solidFill>
                      </a:endParaRPr>
                    </a:p>
                  </a:txBody>
                  <a:tcPr marT="91425" marB="91425" marR="91425" marL="91425"/>
                </a:tc>
                <a:tc>
                  <a:txBody>
                    <a:bodyPr>
                      <a:noAutofit/>
                    </a:bodyPr>
                    <a:lstStyle/>
                    <a:p>
                      <a:pPr indent="0" lvl="0" marL="0" rtl="0" algn="l">
                        <a:spcBef>
                          <a:spcPts val="0"/>
                        </a:spcBef>
                        <a:spcAft>
                          <a:spcPts val="0"/>
                        </a:spcAft>
                        <a:buClr>
                          <a:srgbClr val="000000"/>
                        </a:buClr>
                        <a:buSzPts val="1100"/>
                        <a:buFont typeface="Arial"/>
                        <a:buNone/>
                      </a:pPr>
                      <a:r>
                        <a:rPr lang="en">
                          <a:solidFill>
                            <a:srgbClr val="FFFFFF"/>
                          </a:solidFill>
                        </a:rPr>
                        <a:t>5       |         7</a:t>
                      </a:r>
                      <a:endParaRPr>
                        <a:solidFill>
                          <a:srgbClr val="FFFFFF"/>
                        </a:solidFill>
                      </a:endParaRPr>
                    </a:p>
                  </a:txBody>
                  <a:tcPr marT="91425" marB="91425" marR="91425" marL="91425"/>
                </a:tc>
                <a:tc>
                  <a:txBody>
                    <a:bodyPr>
                      <a:noAutofit/>
                    </a:bodyPr>
                    <a:lstStyle/>
                    <a:p>
                      <a:pPr indent="0" lvl="0" marL="0" rtl="0" algn="l">
                        <a:spcBef>
                          <a:spcPts val="0"/>
                        </a:spcBef>
                        <a:spcAft>
                          <a:spcPts val="0"/>
                        </a:spcAft>
                        <a:buNone/>
                      </a:pPr>
                      <a:r>
                        <a:rPr lang="en">
                          <a:solidFill>
                            <a:srgbClr val="FFFFFF"/>
                          </a:solidFill>
                        </a:rPr>
                        <a:t>0.5342</a:t>
                      </a:r>
                      <a:r>
                        <a:rPr lang="en">
                          <a:solidFill>
                            <a:srgbClr val="FFFFFF"/>
                          </a:solidFill>
                        </a:rPr>
                        <a:t>    |     </a:t>
                      </a:r>
                      <a:r>
                        <a:rPr lang="en">
                          <a:solidFill>
                            <a:srgbClr val="FFFFFF"/>
                          </a:solidFill>
                        </a:rPr>
                        <a:t>0.5338</a:t>
                      </a:r>
                      <a:endParaRPr>
                        <a:solidFill>
                          <a:srgbClr val="FFFFFF"/>
                        </a:solidFill>
                      </a:endParaRPr>
                    </a:p>
                  </a:txBody>
                  <a:tcPr marT="91425" marB="91425" marR="91425" marL="91425"/>
                </a:tc>
              </a:tr>
              <a:tr h="360625">
                <a:tc>
                  <a:txBody>
                    <a:bodyPr>
                      <a:noAutofit/>
                    </a:bodyPr>
                    <a:lstStyle/>
                    <a:p>
                      <a:pPr indent="0" lvl="0" marL="0" rtl="0" algn="l">
                        <a:spcBef>
                          <a:spcPts val="0"/>
                        </a:spcBef>
                        <a:spcAft>
                          <a:spcPts val="0"/>
                        </a:spcAft>
                        <a:buNone/>
                      </a:pPr>
                      <a:r>
                        <a:rPr lang="en">
                          <a:solidFill>
                            <a:srgbClr val="FFFFFF"/>
                          </a:solidFill>
                        </a:rPr>
                        <a:t>50</a:t>
                      </a:r>
                      <a:endParaRPr>
                        <a:solidFill>
                          <a:srgbClr val="FFFFFF"/>
                        </a:solidFill>
                      </a:endParaRPr>
                    </a:p>
                  </a:txBody>
                  <a:tcPr marT="91425" marB="91425" marR="91425" marL="91425"/>
                </a:tc>
                <a:tc>
                  <a:txBody>
                    <a:bodyPr>
                      <a:noAutofit/>
                    </a:bodyPr>
                    <a:lstStyle/>
                    <a:p>
                      <a:pPr indent="0" lvl="0" marL="0" rtl="0" algn="l">
                        <a:spcBef>
                          <a:spcPts val="0"/>
                        </a:spcBef>
                        <a:spcAft>
                          <a:spcPts val="0"/>
                        </a:spcAft>
                        <a:buClr>
                          <a:srgbClr val="000000"/>
                        </a:buClr>
                        <a:buSzPts val="1100"/>
                        <a:buFont typeface="Arial"/>
                        <a:buNone/>
                      </a:pPr>
                      <a:r>
                        <a:rPr lang="en">
                          <a:solidFill>
                            <a:srgbClr val="FFFFFF"/>
                          </a:solidFill>
                        </a:rPr>
                        <a:t>5       |         7</a:t>
                      </a:r>
                      <a:endParaRPr>
                        <a:solidFill>
                          <a:srgbClr val="FFFFFF"/>
                        </a:solidFill>
                      </a:endParaRPr>
                    </a:p>
                  </a:txBody>
                  <a:tcPr marT="91425" marB="91425" marR="91425" marL="91425"/>
                </a:tc>
                <a:tc>
                  <a:txBody>
                    <a:bodyPr>
                      <a:noAutofit/>
                    </a:bodyPr>
                    <a:lstStyle/>
                    <a:p>
                      <a:pPr indent="0" lvl="0" marL="0" rtl="0" algn="l">
                        <a:spcBef>
                          <a:spcPts val="0"/>
                        </a:spcBef>
                        <a:spcAft>
                          <a:spcPts val="0"/>
                        </a:spcAft>
                        <a:buNone/>
                      </a:pPr>
                      <a:r>
                        <a:rPr lang="en">
                          <a:solidFill>
                            <a:srgbClr val="FFFFFF"/>
                          </a:solidFill>
                        </a:rPr>
                        <a:t>0.5434</a:t>
                      </a:r>
                      <a:r>
                        <a:rPr lang="en">
                          <a:solidFill>
                            <a:srgbClr val="FFFFFF"/>
                          </a:solidFill>
                        </a:rPr>
                        <a:t>    |     </a:t>
                      </a:r>
                      <a:r>
                        <a:rPr lang="en">
                          <a:solidFill>
                            <a:srgbClr val="FFFFFF"/>
                          </a:solidFill>
                        </a:rPr>
                        <a:t>0.5431</a:t>
                      </a:r>
                      <a:endParaRPr>
                        <a:solidFill>
                          <a:srgbClr val="FFFFFF"/>
                        </a:solidFill>
                      </a:endParaRPr>
                    </a:p>
                  </a:txBody>
                  <a:tcPr marT="91425" marB="91425" marR="91425" marL="91425"/>
                </a:tc>
              </a:tr>
              <a:tr h="360625">
                <a:tc>
                  <a:txBody>
                    <a:bodyPr>
                      <a:noAutofit/>
                    </a:bodyPr>
                    <a:lstStyle/>
                    <a:p>
                      <a:pPr indent="0" lvl="0" marL="0" rtl="0" algn="l">
                        <a:spcBef>
                          <a:spcPts val="0"/>
                        </a:spcBef>
                        <a:spcAft>
                          <a:spcPts val="0"/>
                        </a:spcAft>
                        <a:buNone/>
                      </a:pPr>
                      <a:r>
                        <a:rPr lang="en">
                          <a:solidFill>
                            <a:srgbClr val="FFFFFF"/>
                          </a:solidFill>
                        </a:rPr>
                        <a:t>100</a:t>
                      </a:r>
                      <a:endParaRPr>
                        <a:solidFill>
                          <a:srgbClr val="FFFFFF"/>
                        </a:solidFill>
                      </a:endParaRPr>
                    </a:p>
                  </a:txBody>
                  <a:tcPr marT="91425" marB="91425" marR="91425" marL="91425"/>
                </a:tc>
                <a:tc>
                  <a:txBody>
                    <a:bodyPr>
                      <a:noAutofit/>
                    </a:bodyPr>
                    <a:lstStyle/>
                    <a:p>
                      <a:pPr indent="0" lvl="0" marL="0" rtl="0" algn="l">
                        <a:spcBef>
                          <a:spcPts val="0"/>
                        </a:spcBef>
                        <a:spcAft>
                          <a:spcPts val="0"/>
                        </a:spcAft>
                        <a:buClr>
                          <a:srgbClr val="000000"/>
                        </a:buClr>
                        <a:buSzPts val="1100"/>
                        <a:buFont typeface="Arial"/>
                        <a:buNone/>
                      </a:pPr>
                      <a:r>
                        <a:rPr lang="en">
                          <a:solidFill>
                            <a:srgbClr val="FFFFFF"/>
                          </a:solidFill>
                        </a:rPr>
                        <a:t>5       |         7</a:t>
                      </a:r>
                      <a:endParaRPr>
                        <a:solidFill>
                          <a:srgbClr val="FFFFFF"/>
                        </a:solidFill>
                      </a:endParaRPr>
                    </a:p>
                  </a:txBody>
                  <a:tcPr marT="91425" marB="91425" marR="91425" marL="91425"/>
                </a:tc>
                <a:tc>
                  <a:txBody>
                    <a:bodyPr>
                      <a:noAutofit/>
                    </a:bodyPr>
                    <a:lstStyle/>
                    <a:p>
                      <a:pPr indent="0" lvl="0" marL="0" rtl="0" algn="l">
                        <a:spcBef>
                          <a:spcPts val="0"/>
                        </a:spcBef>
                        <a:spcAft>
                          <a:spcPts val="0"/>
                        </a:spcAft>
                        <a:buNone/>
                      </a:pPr>
                      <a:r>
                        <a:rPr lang="en">
                          <a:solidFill>
                            <a:srgbClr val="FFFFFF"/>
                          </a:solidFill>
                        </a:rPr>
                        <a:t>0.5479</a:t>
                      </a:r>
                      <a:r>
                        <a:rPr lang="en">
                          <a:solidFill>
                            <a:srgbClr val="FFFFFF"/>
                          </a:solidFill>
                        </a:rPr>
                        <a:t>    |     </a:t>
                      </a:r>
                      <a:r>
                        <a:rPr lang="en">
                          <a:solidFill>
                            <a:srgbClr val="FFFFFF"/>
                          </a:solidFill>
                        </a:rPr>
                        <a:t>0.5475</a:t>
                      </a:r>
                      <a:endParaRPr>
                        <a:solidFill>
                          <a:srgbClr val="FFFFFF"/>
                        </a:solidFill>
                      </a:endParaRPr>
                    </a:p>
                  </a:txBody>
                  <a:tcPr marT="91425" marB="91425" marR="91425" marL="91425"/>
                </a:tc>
              </a:tr>
            </a:tbl>
          </a:graphicData>
        </a:graphic>
      </p:graphicFrame>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1" name="Shape 471"/>
        <p:cNvGrpSpPr/>
        <p:nvPr/>
      </p:nvGrpSpPr>
      <p:grpSpPr>
        <a:xfrm>
          <a:off x="0" y="0"/>
          <a:ext cx="0" cy="0"/>
          <a:chOff x="0" y="0"/>
          <a:chExt cx="0" cy="0"/>
        </a:xfrm>
      </p:grpSpPr>
      <p:sp>
        <p:nvSpPr>
          <p:cNvPr id="472" name="Google Shape;472;p63"/>
          <p:cNvSpPr txBox="1"/>
          <p:nvPr>
            <p:ph type="title"/>
          </p:nvPr>
        </p:nvSpPr>
        <p:spPr>
          <a:xfrm>
            <a:off x="1297500" y="97050"/>
            <a:ext cx="7038900" cy="589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u="sng"/>
              <a:t>Nature</a:t>
            </a:r>
            <a:r>
              <a:rPr b="1" lang="en" u="sng"/>
              <a:t> prediction</a:t>
            </a:r>
            <a:r>
              <a:rPr b="1" lang="en"/>
              <a:t> - </a:t>
            </a:r>
            <a:r>
              <a:rPr b="1" lang="en" u="sng"/>
              <a:t>Classification</a:t>
            </a:r>
            <a:endParaRPr b="1" u="sng"/>
          </a:p>
        </p:txBody>
      </p:sp>
      <p:sp>
        <p:nvSpPr>
          <p:cNvPr id="473" name="Google Shape;473;p63"/>
          <p:cNvSpPr txBox="1"/>
          <p:nvPr>
            <p:ph idx="1" type="body"/>
          </p:nvPr>
        </p:nvSpPr>
        <p:spPr>
          <a:xfrm>
            <a:off x="1297500" y="651600"/>
            <a:ext cx="7038900" cy="4263300"/>
          </a:xfrm>
          <a:prstGeom prst="rect">
            <a:avLst/>
          </a:prstGeom>
        </p:spPr>
        <p:txBody>
          <a:bodyPr anchorCtr="0" anchor="t" bIns="91425" lIns="91425" spcFirstLastPara="1" rIns="91425" wrap="square" tIns="91425">
            <a:noAutofit/>
          </a:bodyPr>
          <a:lstStyle/>
          <a:p>
            <a:pPr indent="0" lvl="0" marL="0" rtl="0" algn="l">
              <a:lnSpc>
                <a:spcPct val="113000"/>
              </a:lnSpc>
              <a:spcBef>
                <a:spcPts val="200"/>
              </a:spcBef>
              <a:spcAft>
                <a:spcPts val="0"/>
              </a:spcAft>
              <a:buNone/>
            </a:pPr>
            <a:r>
              <a:rPr lang="en" sz="1700">
                <a:solidFill>
                  <a:srgbClr val="FFFFFF"/>
                </a:solidFill>
                <a:latin typeface="Arial"/>
                <a:ea typeface="Arial"/>
                <a:cs typeface="Arial"/>
                <a:sym typeface="Arial"/>
              </a:rPr>
              <a:t>Predict </a:t>
            </a:r>
            <a:r>
              <a:rPr lang="en" sz="1700">
                <a:solidFill>
                  <a:srgbClr val="FFFFFF"/>
                </a:solidFill>
                <a:latin typeface="Arial"/>
                <a:ea typeface="Arial"/>
                <a:cs typeface="Arial"/>
                <a:sym typeface="Arial"/>
              </a:rPr>
              <a:t>some key natures</a:t>
            </a:r>
            <a:r>
              <a:rPr lang="en" sz="1700">
                <a:solidFill>
                  <a:srgbClr val="FFFFFF"/>
                </a:solidFill>
                <a:latin typeface="Arial"/>
                <a:ea typeface="Arial"/>
                <a:cs typeface="Arial"/>
                <a:sym typeface="Arial"/>
              </a:rPr>
              <a:t>.</a:t>
            </a:r>
            <a:endParaRPr sz="1700">
              <a:solidFill>
                <a:srgbClr val="FFFFFF"/>
              </a:solidFill>
              <a:latin typeface="Arial"/>
              <a:ea typeface="Arial"/>
              <a:cs typeface="Arial"/>
              <a:sym typeface="Arial"/>
            </a:endParaRPr>
          </a:p>
          <a:p>
            <a:pPr indent="-336550" lvl="0" marL="457200" rtl="0" algn="l">
              <a:lnSpc>
                <a:spcPct val="114000"/>
              </a:lnSpc>
              <a:spcBef>
                <a:spcPts val="700"/>
              </a:spcBef>
              <a:spcAft>
                <a:spcPts val="0"/>
              </a:spcAft>
              <a:buClr>
                <a:srgbClr val="FFFFFF"/>
              </a:buClr>
              <a:buSzPts val="1700"/>
              <a:buFont typeface="Arial"/>
              <a:buAutoNum type="arabicPeriod"/>
            </a:pPr>
            <a:r>
              <a:rPr lang="en" sz="1700">
                <a:solidFill>
                  <a:srgbClr val="FFFFFF"/>
                </a:solidFill>
                <a:latin typeface="Arial"/>
                <a:ea typeface="Arial"/>
                <a:cs typeface="Arial"/>
                <a:sym typeface="Arial"/>
              </a:rPr>
              <a:t>Data prep</a:t>
            </a:r>
            <a:endParaRPr sz="1700">
              <a:solidFill>
                <a:srgbClr val="FFFFFF"/>
              </a:solidFill>
              <a:latin typeface="Arial"/>
              <a:ea typeface="Arial"/>
              <a:cs typeface="Arial"/>
              <a:sym typeface="Arial"/>
            </a:endParaRPr>
          </a:p>
          <a:p>
            <a:pPr indent="0" lvl="0" marL="0" rtl="0" algn="l">
              <a:lnSpc>
                <a:spcPct val="100000"/>
              </a:lnSpc>
              <a:spcBef>
                <a:spcPts val="700"/>
              </a:spcBef>
              <a:spcAft>
                <a:spcPts val="0"/>
              </a:spcAft>
              <a:buNone/>
            </a:pPr>
            <a:r>
              <a:rPr lang="en" sz="1700">
                <a:solidFill>
                  <a:srgbClr val="FFFFFF"/>
                </a:solidFill>
                <a:latin typeface="Arial"/>
                <a:ea typeface="Arial"/>
                <a:cs typeface="Arial"/>
                <a:sym typeface="Arial"/>
              </a:rPr>
              <a:t>2. 	Model?</a:t>
            </a:r>
            <a:endParaRPr sz="1700">
              <a:solidFill>
                <a:srgbClr val="FFFFFF"/>
              </a:solidFill>
              <a:latin typeface="Arial"/>
              <a:ea typeface="Arial"/>
              <a:cs typeface="Arial"/>
              <a:sym typeface="Arial"/>
            </a:endParaRPr>
          </a:p>
          <a:p>
            <a:pPr indent="-336550" lvl="0" marL="914400" rtl="0" algn="l">
              <a:spcBef>
                <a:spcPts val="0"/>
              </a:spcBef>
              <a:spcAft>
                <a:spcPts val="0"/>
              </a:spcAft>
              <a:buClr>
                <a:srgbClr val="FFFFFF"/>
              </a:buClr>
              <a:buSzPts val="1700"/>
              <a:buFont typeface="Arial"/>
              <a:buChar char="❖"/>
            </a:pPr>
            <a:r>
              <a:rPr lang="en" sz="1700">
                <a:solidFill>
                  <a:srgbClr val="FFFFFF"/>
                </a:solidFill>
                <a:latin typeface="Arial"/>
                <a:ea typeface="Arial"/>
                <a:cs typeface="Arial"/>
                <a:sym typeface="Arial"/>
              </a:rPr>
              <a:t>Random Forest Classifier</a:t>
            </a:r>
            <a:endParaRPr sz="1700">
              <a:solidFill>
                <a:srgbClr val="FFFFFF"/>
              </a:solidFill>
              <a:latin typeface="Arial"/>
              <a:ea typeface="Arial"/>
              <a:cs typeface="Arial"/>
              <a:sym typeface="Arial"/>
            </a:endParaRPr>
          </a:p>
          <a:p>
            <a:pPr indent="-336550" lvl="0" marL="914400" rtl="0" algn="l">
              <a:lnSpc>
                <a:spcPct val="114000"/>
              </a:lnSpc>
              <a:spcBef>
                <a:spcPts val="400"/>
              </a:spcBef>
              <a:spcAft>
                <a:spcPts val="0"/>
              </a:spcAft>
              <a:buClr>
                <a:srgbClr val="FFFFFF"/>
              </a:buClr>
              <a:buSzPts val="1700"/>
              <a:buFont typeface="Arial"/>
              <a:buChar char="❖"/>
            </a:pPr>
            <a:r>
              <a:rPr lang="en" sz="1700">
                <a:solidFill>
                  <a:srgbClr val="FFFFFF"/>
                </a:solidFill>
                <a:latin typeface="Arial"/>
                <a:ea typeface="Arial"/>
                <a:cs typeface="Arial"/>
                <a:sym typeface="Arial"/>
              </a:rPr>
              <a:t>Hyperparameter tuning on </a:t>
            </a:r>
            <a:r>
              <a:rPr lang="en" sz="1700">
                <a:latin typeface="Arial"/>
                <a:ea typeface="Arial"/>
                <a:cs typeface="Arial"/>
                <a:sym typeface="Arial"/>
              </a:rPr>
              <a:t>Random Forest </a:t>
            </a:r>
            <a:r>
              <a:rPr lang="en" sz="1700">
                <a:latin typeface="Arial"/>
                <a:ea typeface="Arial"/>
                <a:cs typeface="Arial"/>
                <a:sym typeface="Arial"/>
              </a:rPr>
              <a:t>Classifier</a:t>
            </a:r>
            <a:endParaRPr sz="1700">
              <a:latin typeface="Arial"/>
              <a:ea typeface="Arial"/>
              <a:cs typeface="Arial"/>
              <a:sym typeface="Arial"/>
            </a:endParaRPr>
          </a:p>
          <a:p>
            <a:pPr indent="-336550" lvl="0" marL="914400" rtl="0" algn="l">
              <a:spcBef>
                <a:spcPts val="0"/>
              </a:spcBef>
              <a:spcAft>
                <a:spcPts val="0"/>
              </a:spcAft>
              <a:buSzPts val="1700"/>
              <a:buFont typeface="Arial"/>
              <a:buChar char="❖"/>
            </a:pPr>
            <a:r>
              <a:rPr lang="en" sz="1700">
                <a:latin typeface="Arial"/>
                <a:ea typeface="Arial"/>
                <a:cs typeface="Arial"/>
                <a:sym typeface="Arial"/>
              </a:rPr>
              <a:t>Logistic Regression</a:t>
            </a:r>
            <a:endParaRPr sz="1700">
              <a:latin typeface="Arial"/>
              <a:ea typeface="Arial"/>
              <a:cs typeface="Arial"/>
              <a:sym typeface="Arial"/>
            </a:endParaRPr>
          </a:p>
          <a:p>
            <a:pPr indent="-336550" lvl="0" marL="914400" rtl="0" algn="l">
              <a:spcBef>
                <a:spcPts val="0"/>
              </a:spcBef>
              <a:spcAft>
                <a:spcPts val="0"/>
              </a:spcAft>
              <a:buSzPts val="1700"/>
              <a:buFont typeface="Arial"/>
              <a:buChar char="❖"/>
            </a:pPr>
            <a:r>
              <a:rPr lang="en" sz="1700">
                <a:latin typeface="Arial"/>
                <a:ea typeface="Arial"/>
                <a:cs typeface="Arial"/>
                <a:sym typeface="Arial"/>
              </a:rPr>
              <a:t>K Nearest Neighbors</a:t>
            </a:r>
            <a:endParaRPr sz="1700">
              <a:latin typeface="Arial"/>
              <a:ea typeface="Arial"/>
              <a:cs typeface="Arial"/>
              <a:sym typeface="Arial"/>
            </a:endParaRPr>
          </a:p>
          <a:p>
            <a:pPr indent="0" lvl="0" marL="0" rtl="0" algn="l">
              <a:lnSpc>
                <a:spcPct val="114000"/>
              </a:lnSpc>
              <a:spcBef>
                <a:spcPts val="400"/>
              </a:spcBef>
              <a:spcAft>
                <a:spcPts val="0"/>
              </a:spcAft>
              <a:buNone/>
            </a:pPr>
            <a:r>
              <a:t/>
            </a:r>
            <a:endParaRPr sz="1700">
              <a:latin typeface="Arial"/>
              <a:ea typeface="Arial"/>
              <a:cs typeface="Arial"/>
              <a:sym typeface="Arial"/>
            </a:endParaRPr>
          </a:p>
          <a:p>
            <a:pPr indent="0" lvl="0" marL="0" rtl="0" algn="l">
              <a:lnSpc>
                <a:spcPct val="114000"/>
              </a:lnSpc>
              <a:spcBef>
                <a:spcPts val="400"/>
              </a:spcBef>
              <a:spcAft>
                <a:spcPts val="0"/>
              </a:spcAft>
              <a:buNone/>
            </a:pPr>
            <a:r>
              <a:rPr lang="en" sz="1700">
                <a:latin typeface="Arial"/>
                <a:ea typeface="Arial"/>
                <a:cs typeface="Arial"/>
                <a:sym typeface="Arial"/>
              </a:rPr>
              <a:t>Predict </a:t>
            </a:r>
            <a:r>
              <a:rPr b="1" lang="en" sz="1700">
                <a:latin typeface="Arial"/>
                <a:ea typeface="Arial"/>
                <a:cs typeface="Arial"/>
                <a:sym typeface="Arial"/>
              </a:rPr>
              <a:t>2 most popular</a:t>
            </a:r>
            <a:r>
              <a:rPr lang="en" sz="1700">
                <a:latin typeface="Arial"/>
                <a:ea typeface="Arial"/>
                <a:cs typeface="Arial"/>
                <a:sym typeface="Arial"/>
              </a:rPr>
              <a:t> natures: </a:t>
            </a:r>
            <a:r>
              <a:rPr b="1" lang="en" sz="1700">
                <a:latin typeface="Arial"/>
                <a:ea typeface="Arial"/>
                <a:cs typeface="Arial"/>
                <a:sym typeface="Arial"/>
              </a:rPr>
              <a:t>Traffic Stop, Sick Person </a:t>
            </a:r>
            <a:r>
              <a:rPr lang="en" sz="1700">
                <a:latin typeface="Arial"/>
                <a:ea typeface="Arial"/>
                <a:cs typeface="Arial"/>
                <a:sym typeface="Arial"/>
              </a:rPr>
              <a:t>~ ⅕ data</a:t>
            </a:r>
            <a:endParaRPr sz="1700">
              <a:latin typeface="Arial"/>
              <a:ea typeface="Arial"/>
              <a:cs typeface="Arial"/>
              <a:sym typeface="Arial"/>
            </a:endParaRPr>
          </a:p>
          <a:p>
            <a:pPr indent="0" lvl="0" marL="0" rtl="0" algn="l">
              <a:lnSpc>
                <a:spcPct val="113000"/>
              </a:lnSpc>
              <a:spcBef>
                <a:spcPts val="400"/>
              </a:spcBef>
              <a:spcAft>
                <a:spcPts val="0"/>
              </a:spcAft>
              <a:buNone/>
            </a:pPr>
            <a:r>
              <a:rPr lang="en" sz="1700">
                <a:latin typeface="Arial"/>
                <a:ea typeface="Arial"/>
                <a:cs typeface="Arial"/>
                <a:sym typeface="Arial"/>
              </a:rPr>
              <a:t>-RandomForestClassifier, 10 fold cross valid, default params</a:t>
            </a:r>
            <a:endParaRPr sz="1700">
              <a:latin typeface="Arial"/>
              <a:ea typeface="Arial"/>
              <a:cs typeface="Arial"/>
              <a:sym typeface="Arial"/>
            </a:endParaRPr>
          </a:p>
          <a:p>
            <a:pPr indent="0" lvl="0" marL="0" rtl="0" algn="l">
              <a:lnSpc>
                <a:spcPct val="113000"/>
              </a:lnSpc>
              <a:spcBef>
                <a:spcPts val="0"/>
              </a:spcBef>
              <a:spcAft>
                <a:spcPts val="0"/>
              </a:spcAft>
              <a:buNone/>
            </a:pPr>
            <a:r>
              <a:rPr lang="en" sz="1700">
                <a:latin typeface="Arial"/>
                <a:ea typeface="Arial"/>
                <a:cs typeface="Arial"/>
                <a:sym typeface="Arial"/>
              </a:rPr>
              <a:t>-Mean precision 0.99 </a:t>
            </a:r>
            <a:endParaRPr sz="1700">
              <a:latin typeface="Arial"/>
              <a:ea typeface="Arial"/>
              <a:cs typeface="Arial"/>
              <a:sym typeface="Arial"/>
            </a:endParaRPr>
          </a:p>
          <a:p>
            <a:pPr indent="0" lvl="0" marL="0" rtl="0" algn="l">
              <a:spcBef>
                <a:spcPts val="0"/>
              </a:spcBef>
              <a:spcAft>
                <a:spcPts val="1600"/>
              </a:spcAft>
              <a:buNone/>
            </a:pPr>
            <a:r>
              <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7" name="Shape 477"/>
        <p:cNvGrpSpPr/>
        <p:nvPr/>
      </p:nvGrpSpPr>
      <p:grpSpPr>
        <a:xfrm>
          <a:off x="0" y="0"/>
          <a:ext cx="0" cy="0"/>
          <a:chOff x="0" y="0"/>
          <a:chExt cx="0" cy="0"/>
        </a:xfrm>
      </p:grpSpPr>
      <p:sp>
        <p:nvSpPr>
          <p:cNvPr id="478" name="Google Shape;478;p64"/>
          <p:cNvSpPr txBox="1"/>
          <p:nvPr>
            <p:ph type="title"/>
          </p:nvPr>
        </p:nvSpPr>
        <p:spPr>
          <a:xfrm>
            <a:off x="1297500" y="97050"/>
            <a:ext cx="7038900" cy="589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u="sng"/>
              <a:t>Nature prediction</a:t>
            </a:r>
            <a:r>
              <a:rPr b="1" lang="en"/>
              <a:t> - </a:t>
            </a:r>
            <a:r>
              <a:rPr b="1" lang="en" u="sng"/>
              <a:t>Classification</a:t>
            </a:r>
            <a:endParaRPr b="1" u="sng"/>
          </a:p>
        </p:txBody>
      </p:sp>
      <p:sp>
        <p:nvSpPr>
          <p:cNvPr id="479" name="Google Shape;479;p64"/>
          <p:cNvSpPr txBox="1"/>
          <p:nvPr>
            <p:ph idx="1" type="body"/>
          </p:nvPr>
        </p:nvSpPr>
        <p:spPr>
          <a:xfrm>
            <a:off x="1297500" y="561475"/>
            <a:ext cx="7038900" cy="4533600"/>
          </a:xfrm>
          <a:prstGeom prst="rect">
            <a:avLst/>
          </a:prstGeom>
        </p:spPr>
        <p:txBody>
          <a:bodyPr anchorCtr="0" anchor="t" bIns="91425" lIns="91425" spcFirstLastPara="1" rIns="91425" wrap="square" tIns="91425">
            <a:noAutofit/>
          </a:bodyPr>
          <a:lstStyle/>
          <a:p>
            <a:pPr indent="0" lvl="0" marL="0" rtl="0" algn="l">
              <a:lnSpc>
                <a:spcPct val="114000"/>
              </a:lnSpc>
              <a:spcBef>
                <a:spcPts val="300"/>
              </a:spcBef>
              <a:spcAft>
                <a:spcPts val="0"/>
              </a:spcAft>
              <a:buNone/>
            </a:pPr>
            <a:r>
              <a:rPr lang="en" sz="1700">
                <a:solidFill>
                  <a:srgbClr val="FFFFFF"/>
                </a:solidFill>
                <a:latin typeface="Arial"/>
                <a:ea typeface="Arial"/>
                <a:cs typeface="Arial"/>
                <a:sym typeface="Arial"/>
              </a:rPr>
              <a:t>Can we successfully predict more than 2 natures?</a:t>
            </a:r>
            <a:endParaRPr sz="1700">
              <a:latin typeface="Arial"/>
              <a:ea typeface="Arial"/>
              <a:cs typeface="Arial"/>
              <a:sym typeface="Arial"/>
            </a:endParaRPr>
          </a:p>
          <a:p>
            <a:pPr indent="0" lvl="0" marL="0" rtl="0" algn="l">
              <a:lnSpc>
                <a:spcPct val="114000"/>
              </a:lnSpc>
              <a:spcBef>
                <a:spcPts val="400"/>
              </a:spcBef>
              <a:spcAft>
                <a:spcPts val="0"/>
              </a:spcAft>
              <a:buNone/>
            </a:pPr>
            <a:r>
              <a:rPr b="1" lang="en" sz="1700">
                <a:latin typeface="Arial"/>
                <a:ea typeface="Arial"/>
                <a:cs typeface="Arial"/>
                <a:sym typeface="Arial"/>
              </a:rPr>
              <a:t>4 </a:t>
            </a:r>
            <a:r>
              <a:rPr b="1" lang="en" sz="1700">
                <a:latin typeface="Arial"/>
                <a:ea typeface="Arial"/>
                <a:cs typeface="Arial"/>
                <a:sym typeface="Arial"/>
              </a:rPr>
              <a:t>popular</a:t>
            </a:r>
            <a:r>
              <a:rPr lang="en" sz="1700">
                <a:latin typeface="Arial"/>
                <a:ea typeface="Arial"/>
                <a:cs typeface="Arial"/>
                <a:sym typeface="Arial"/>
              </a:rPr>
              <a:t> natures: Traffic Stop, Sick Person, Fall Back, Breathing pb</a:t>
            </a:r>
            <a:endParaRPr sz="1700">
              <a:latin typeface="Arial"/>
              <a:ea typeface="Arial"/>
              <a:cs typeface="Arial"/>
              <a:sym typeface="Arial"/>
            </a:endParaRPr>
          </a:p>
          <a:p>
            <a:pPr indent="0" lvl="0" marL="0" rtl="0" algn="l">
              <a:lnSpc>
                <a:spcPct val="113000"/>
              </a:lnSpc>
              <a:spcBef>
                <a:spcPts val="400"/>
              </a:spcBef>
              <a:spcAft>
                <a:spcPts val="0"/>
              </a:spcAft>
              <a:buNone/>
            </a:pPr>
            <a:r>
              <a:rPr lang="en" sz="1700">
                <a:latin typeface="Arial"/>
                <a:ea typeface="Arial"/>
                <a:cs typeface="Arial"/>
                <a:sym typeface="Arial"/>
              </a:rPr>
              <a:t>-RandomForestClassifier, 10 fold cross valid, default params</a:t>
            </a:r>
            <a:endParaRPr sz="1700">
              <a:latin typeface="Arial"/>
              <a:ea typeface="Arial"/>
              <a:cs typeface="Arial"/>
              <a:sym typeface="Arial"/>
            </a:endParaRPr>
          </a:p>
          <a:p>
            <a:pPr indent="0" lvl="0" marL="0" rtl="0" algn="l">
              <a:lnSpc>
                <a:spcPct val="113000"/>
              </a:lnSpc>
              <a:spcBef>
                <a:spcPts val="0"/>
              </a:spcBef>
              <a:spcAft>
                <a:spcPts val="0"/>
              </a:spcAft>
              <a:buNone/>
            </a:pPr>
            <a:r>
              <a:rPr lang="en" sz="1700">
                <a:latin typeface="Arial"/>
                <a:ea typeface="Arial"/>
                <a:cs typeface="Arial"/>
                <a:sym typeface="Arial"/>
              </a:rPr>
              <a:t>-Mean precision</a:t>
            </a:r>
            <a:r>
              <a:rPr lang="en" sz="1700">
                <a:latin typeface="Arial"/>
                <a:ea typeface="Arial"/>
                <a:cs typeface="Arial"/>
                <a:sym typeface="Arial"/>
              </a:rPr>
              <a:t> 0.672</a:t>
            </a:r>
            <a:endParaRPr sz="1700">
              <a:latin typeface="Arial"/>
              <a:ea typeface="Arial"/>
              <a:cs typeface="Arial"/>
              <a:sym typeface="Arial"/>
            </a:endParaRPr>
          </a:p>
          <a:p>
            <a:pPr indent="0" lvl="0" marL="0" rtl="0" algn="l">
              <a:lnSpc>
                <a:spcPct val="113000"/>
              </a:lnSpc>
              <a:spcBef>
                <a:spcPts val="0"/>
              </a:spcBef>
              <a:spcAft>
                <a:spcPts val="0"/>
              </a:spcAft>
              <a:buNone/>
            </a:pPr>
            <a:r>
              <a:rPr lang="en" sz="1700">
                <a:latin typeface="Arial"/>
                <a:ea typeface="Arial"/>
                <a:cs typeface="Arial"/>
                <a:sym typeface="Arial"/>
              </a:rPr>
              <a:t>Confusion matrix</a:t>
            </a:r>
            <a:endParaRPr sz="1700">
              <a:latin typeface="Arial"/>
              <a:ea typeface="Arial"/>
              <a:cs typeface="Arial"/>
              <a:sym typeface="Arial"/>
            </a:endParaRPr>
          </a:p>
          <a:p>
            <a:pPr indent="0" lvl="0" marL="0" rtl="0" algn="l">
              <a:lnSpc>
                <a:spcPct val="113000"/>
              </a:lnSpc>
              <a:spcBef>
                <a:spcPts val="0"/>
              </a:spcBef>
              <a:spcAft>
                <a:spcPts val="0"/>
              </a:spcAft>
              <a:buNone/>
            </a:pPr>
            <a:r>
              <a:t/>
            </a:r>
            <a:endParaRPr sz="1000">
              <a:latin typeface="Arial"/>
              <a:ea typeface="Arial"/>
              <a:cs typeface="Arial"/>
              <a:sym typeface="Arial"/>
            </a:endParaRPr>
          </a:p>
          <a:p>
            <a:pPr indent="0" lvl="0" marL="0" rtl="0" algn="l">
              <a:lnSpc>
                <a:spcPct val="113000"/>
              </a:lnSpc>
              <a:spcBef>
                <a:spcPts val="0"/>
              </a:spcBef>
              <a:spcAft>
                <a:spcPts val="0"/>
              </a:spcAft>
              <a:buNone/>
            </a:pPr>
            <a:r>
              <a:t/>
            </a:r>
            <a:endParaRPr sz="1000">
              <a:latin typeface="Arial"/>
              <a:ea typeface="Arial"/>
              <a:cs typeface="Arial"/>
              <a:sym typeface="Arial"/>
            </a:endParaRPr>
          </a:p>
          <a:p>
            <a:pPr indent="0" lvl="0" marL="0" rtl="0" algn="l">
              <a:lnSpc>
                <a:spcPct val="113000"/>
              </a:lnSpc>
              <a:spcBef>
                <a:spcPts val="0"/>
              </a:spcBef>
              <a:spcAft>
                <a:spcPts val="0"/>
              </a:spcAft>
              <a:buNone/>
            </a:pPr>
            <a:r>
              <a:t/>
            </a:r>
            <a:endParaRPr sz="1000">
              <a:latin typeface="Arial"/>
              <a:ea typeface="Arial"/>
              <a:cs typeface="Arial"/>
              <a:sym typeface="Arial"/>
            </a:endParaRPr>
          </a:p>
          <a:p>
            <a:pPr indent="0" lvl="0" marL="0" rtl="0" algn="l">
              <a:lnSpc>
                <a:spcPct val="113000"/>
              </a:lnSpc>
              <a:spcBef>
                <a:spcPts val="0"/>
              </a:spcBef>
              <a:spcAft>
                <a:spcPts val="0"/>
              </a:spcAft>
              <a:buNone/>
            </a:pPr>
            <a:r>
              <a:t/>
            </a:r>
            <a:endParaRPr sz="1000">
              <a:latin typeface="Arial"/>
              <a:ea typeface="Arial"/>
              <a:cs typeface="Arial"/>
              <a:sym typeface="Arial"/>
            </a:endParaRPr>
          </a:p>
          <a:p>
            <a:pPr indent="0" lvl="0" marL="0" rtl="0" algn="l">
              <a:lnSpc>
                <a:spcPct val="113000"/>
              </a:lnSpc>
              <a:spcBef>
                <a:spcPts val="0"/>
              </a:spcBef>
              <a:spcAft>
                <a:spcPts val="0"/>
              </a:spcAft>
              <a:buNone/>
            </a:pPr>
            <a:r>
              <a:t/>
            </a:r>
            <a:endParaRPr sz="1700">
              <a:latin typeface="Arial"/>
              <a:ea typeface="Arial"/>
              <a:cs typeface="Arial"/>
              <a:sym typeface="Arial"/>
            </a:endParaRPr>
          </a:p>
          <a:p>
            <a:pPr indent="0" lvl="0" marL="0" rtl="0" algn="l">
              <a:lnSpc>
                <a:spcPct val="113000"/>
              </a:lnSpc>
              <a:spcBef>
                <a:spcPts val="0"/>
              </a:spcBef>
              <a:spcAft>
                <a:spcPts val="0"/>
              </a:spcAft>
              <a:buNone/>
            </a:pPr>
            <a:r>
              <a:t/>
            </a:r>
            <a:endParaRPr sz="1700">
              <a:latin typeface="Arial"/>
              <a:ea typeface="Arial"/>
              <a:cs typeface="Arial"/>
              <a:sym typeface="Arial"/>
            </a:endParaRPr>
          </a:p>
          <a:p>
            <a:pPr indent="0" lvl="0" marL="0" rtl="0" algn="l">
              <a:lnSpc>
                <a:spcPct val="113000"/>
              </a:lnSpc>
              <a:spcBef>
                <a:spcPts val="0"/>
              </a:spcBef>
              <a:spcAft>
                <a:spcPts val="0"/>
              </a:spcAft>
              <a:buNone/>
            </a:pPr>
            <a:r>
              <a:t/>
            </a:r>
            <a:endParaRPr sz="1700">
              <a:latin typeface="Arial"/>
              <a:ea typeface="Arial"/>
              <a:cs typeface="Arial"/>
              <a:sym typeface="Arial"/>
            </a:endParaRPr>
          </a:p>
          <a:p>
            <a:pPr indent="0" lvl="0" marL="0" rtl="0" algn="l">
              <a:lnSpc>
                <a:spcPct val="113000"/>
              </a:lnSpc>
              <a:spcBef>
                <a:spcPts val="0"/>
              </a:spcBef>
              <a:spcAft>
                <a:spcPts val="0"/>
              </a:spcAft>
              <a:buNone/>
            </a:pPr>
            <a:r>
              <a:rPr lang="en" sz="1700">
                <a:latin typeface="Arial"/>
                <a:ea typeface="Arial"/>
                <a:cs typeface="Arial"/>
                <a:sym typeface="Arial"/>
              </a:rPr>
              <a:t>Can we get a better accuracy prediction?</a:t>
            </a:r>
            <a:endParaRPr sz="1700">
              <a:latin typeface="Arial"/>
              <a:ea typeface="Arial"/>
              <a:cs typeface="Arial"/>
              <a:sym typeface="Arial"/>
            </a:endParaRPr>
          </a:p>
          <a:p>
            <a:pPr indent="0" lvl="0" marL="0" rtl="0" algn="l">
              <a:spcBef>
                <a:spcPts val="0"/>
              </a:spcBef>
              <a:spcAft>
                <a:spcPts val="1600"/>
              </a:spcAft>
              <a:buNone/>
            </a:pPr>
            <a:r>
              <a:t/>
            </a:r>
            <a:endParaRPr/>
          </a:p>
        </p:txBody>
      </p:sp>
      <p:graphicFrame>
        <p:nvGraphicFramePr>
          <p:cNvPr id="480" name="Google Shape;480;p64"/>
          <p:cNvGraphicFramePr/>
          <p:nvPr/>
        </p:nvGraphicFramePr>
        <p:xfrm>
          <a:off x="1468950" y="4166325"/>
          <a:ext cx="3000000" cy="3000000"/>
        </p:xfrm>
        <a:graphic>
          <a:graphicData uri="http://schemas.openxmlformats.org/drawingml/2006/table">
            <a:tbl>
              <a:tblPr>
                <a:noFill/>
                <a:tableStyleId>{FC4DA434-2EEF-467E-808F-26260DB36335}</a:tableStyleId>
              </a:tblPr>
              <a:tblGrid>
                <a:gridCol w="1482225"/>
                <a:gridCol w="587625"/>
                <a:gridCol w="570500"/>
                <a:gridCol w="577425"/>
                <a:gridCol w="632875"/>
                <a:gridCol w="639825"/>
              </a:tblGrid>
              <a:tr h="750">
                <a:tc>
                  <a:txBody>
                    <a:bodyPr>
                      <a:noAutofit/>
                    </a:bodyPr>
                    <a:lstStyle/>
                    <a:p>
                      <a:pPr indent="0" lvl="0" marL="0" rtl="0" algn="l">
                        <a:spcBef>
                          <a:spcPts val="0"/>
                        </a:spcBef>
                        <a:spcAft>
                          <a:spcPts val="0"/>
                        </a:spcAft>
                        <a:buNone/>
                      </a:pPr>
                      <a:r>
                        <a:rPr lang="en">
                          <a:solidFill>
                            <a:srgbClr val="FFFFFF"/>
                          </a:solidFill>
                        </a:rPr>
                        <a:t>No Trees</a:t>
                      </a:r>
                      <a:endParaRPr>
                        <a:solidFill>
                          <a:srgbClr val="FFFFFF"/>
                        </a:solidFill>
                      </a:endParaRPr>
                    </a:p>
                  </a:txBody>
                  <a:tcPr marT="91425" marB="91425" marR="91425" marL="91425"/>
                </a:tc>
                <a:tc>
                  <a:txBody>
                    <a:bodyPr>
                      <a:noAutofit/>
                    </a:bodyPr>
                    <a:lstStyle/>
                    <a:p>
                      <a:pPr indent="0" lvl="0" marL="0" rtl="0" algn="l">
                        <a:spcBef>
                          <a:spcPts val="0"/>
                        </a:spcBef>
                        <a:spcAft>
                          <a:spcPts val="0"/>
                        </a:spcAft>
                        <a:buNone/>
                      </a:pPr>
                      <a:r>
                        <a:rPr lang="en">
                          <a:solidFill>
                            <a:srgbClr val="FFFFFF"/>
                          </a:solidFill>
                        </a:rPr>
                        <a:t>1</a:t>
                      </a:r>
                      <a:endParaRPr>
                        <a:solidFill>
                          <a:srgbClr val="FFFFFF"/>
                        </a:solidFill>
                      </a:endParaRPr>
                    </a:p>
                  </a:txBody>
                  <a:tcPr marT="91425" marB="91425" marR="91425" marL="91425"/>
                </a:tc>
                <a:tc>
                  <a:txBody>
                    <a:bodyPr>
                      <a:noAutofit/>
                    </a:bodyPr>
                    <a:lstStyle/>
                    <a:p>
                      <a:pPr indent="0" lvl="0" marL="0" rtl="0" algn="l">
                        <a:spcBef>
                          <a:spcPts val="0"/>
                        </a:spcBef>
                        <a:spcAft>
                          <a:spcPts val="0"/>
                        </a:spcAft>
                        <a:buNone/>
                      </a:pPr>
                      <a:r>
                        <a:rPr lang="en">
                          <a:solidFill>
                            <a:srgbClr val="FFFFFF"/>
                          </a:solidFill>
                        </a:rPr>
                        <a:t>10</a:t>
                      </a:r>
                      <a:endParaRPr>
                        <a:solidFill>
                          <a:srgbClr val="FFFFFF"/>
                        </a:solidFill>
                      </a:endParaRPr>
                    </a:p>
                  </a:txBody>
                  <a:tcPr marT="91425" marB="91425" marR="91425" marL="91425"/>
                </a:tc>
                <a:tc>
                  <a:txBody>
                    <a:bodyPr>
                      <a:noAutofit/>
                    </a:bodyPr>
                    <a:lstStyle/>
                    <a:p>
                      <a:pPr indent="0" lvl="0" marL="0" rtl="0" algn="l">
                        <a:spcBef>
                          <a:spcPts val="0"/>
                        </a:spcBef>
                        <a:spcAft>
                          <a:spcPts val="0"/>
                        </a:spcAft>
                        <a:buNone/>
                      </a:pPr>
                      <a:r>
                        <a:rPr lang="en">
                          <a:solidFill>
                            <a:srgbClr val="FFFFFF"/>
                          </a:solidFill>
                        </a:rPr>
                        <a:t>25</a:t>
                      </a:r>
                      <a:endParaRPr>
                        <a:solidFill>
                          <a:srgbClr val="FFFFFF"/>
                        </a:solidFill>
                      </a:endParaRPr>
                    </a:p>
                  </a:txBody>
                  <a:tcPr marT="91425" marB="91425" marR="91425" marL="91425"/>
                </a:tc>
                <a:tc>
                  <a:txBody>
                    <a:bodyPr>
                      <a:noAutofit/>
                    </a:bodyPr>
                    <a:lstStyle/>
                    <a:p>
                      <a:pPr indent="0" lvl="0" marL="0" rtl="0" algn="l">
                        <a:spcBef>
                          <a:spcPts val="0"/>
                        </a:spcBef>
                        <a:spcAft>
                          <a:spcPts val="0"/>
                        </a:spcAft>
                        <a:buNone/>
                      </a:pPr>
                      <a:r>
                        <a:rPr lang="en">
                          <a:solidFill>
                            <a:srgbClr val="FFFFFF"/>
                          </a:solidFill>
                        </a:rPr>
                        <a:t>50</a:t>
                      </a:r>
                      <a:endParaRPr>
                        <a:solidFill>
                          <a:srgbClr val="FFFFFF"/>
                        </a:solidFill>
                      </a:endParaRPr>
                    </a:p>
                  </a:txBody>
                  <a:tcPr marT="91425" marB="91425" marR="91425" marL="91425"/>
                </a:tc>
                <a:tc>
                  <a:txBody>
                    <a:bodyPr>
                      <a:noAutofit/>
                    </a:bodyPr>
                    <a:lstStyle/>
                    <a:p>
                      <a:pPr indent="0" lvl="0" marL="0" rtl="0" algn="l">
                        <a:spcBef>
                          <a:spcPts val="0"/>
                        </a:spcBef>
                        <a:spcAft>
                          <a:spcPts val="0"/>
                        </a:spcAft>
                        <a:buNone/>
                      </a:pPr>
                      <a:r>
                        <a:rPr lang="en">
                          <a:solidFill>
                            <a:srgbClr val="FFFFFF"/>
                          </a:solidFill>
                        </a:rPr>
                        <a:t>100</a:t>
                      </a:r>
                      <a:endParaRPr>
                        <a:solidFill>
                          <a:srgbClr val="FFFFFF"/>
                        </a:solidFill>
                      </a:endParaRPr>
                    </a:p>
                  </a:txBody>
                  <a:tcPr marT="91425" marB="91425" marR="91425" marL="91425"/>
                </a:tc>
              </a:tr>
              <a:tr h="750">
                <a:tc>
                  <a:txBody>
                    <a:bodyPr>
                      <a:noAutofit/>
                    </a:bodyPr>
                    <a:lstStyle/>
                    <a:p>
                      <a:pPr indent="0" lvl="0" marL="0" rtl="0" algn="l">
                        <a:spcBef>
                          <a:spcPts val="0"/>
                        </a:spcBef>
                        <a:spcAft>
                          <a:spcPts val="0"/>
                        </a:spcAft>
                        <a:buNone/>
                      </a:pPr>
                      <a:r>
                        <a:rPr lang="en">
                          <a:solidFill>
                            <a:srgbClr val="FFFFFF"/>
                          </a:solidFill>
                        </a:rPr>
                        <a:t>Mean accuracy</a:t>
                      </a:r>
                      <a:endParaRPr>
                        <a:solidFill>
                          <a:srgbClr val="FFFFFF"/>
                        </a:solidFill>
                      </a:endParaRPr>
                    </a:p>
                  </a:txBody>
                  <a:tcPr marT="91425" marB="91425" marR="91425" marL="91425"/>
                </a:tc>
                <a:tc>
                  <a:txBody>
                    <a:bodyPr>
                      <a:noAutofit/>
                    </a:bodyPr>
                    <a:lstStyle/>
                    <a:p>
                      <a:pPr indent="0" lvl="0" marL="0" rtl="0" algn="l">
                        <a:lnSpc>
                          <a:spcPct val="113000"/>
                        </a:lnSpc>
                        <a:spcBef>
                          <a:spcPts val="0"/>
                        </a:spcBef>
                        <a:spcAft>
                          <a:spcPts val="0"/>
                        </a:spcAft>
                        <a:buClr>
                          <a:srgbClr val="000000"/>
                        </a:buClr>
                        <a:buSzPts val="1100"/>
                        <a:buFont typeface="Arial"/>
                        <a:buNone/>
                      </a:pPr>
                      <a:r>
                        <a:rPr lang="en" sz="1200">
                          <a:solidFill>
                            <a:schemeClr val="lt1"/>
                          </a:solidFill>
                        </a:rPr>
                        <a:t>0.623</a:t>
                      </a:r>
                      <a:endParaRPr>
                        <a:solidFill>
                          <a:srgbClr val="FFFFFF"/>
                        </a:solidFill>
                      </a:endParaRPr>
                    </a:p>
                  </a:txBody>
                  <a:tcPr marT="91425" marB="91425" marR="91425" marL="91425"/>
                </a:tc>
                <a:tc>
                  <a:txBody>
                    <a:bodyPr>
                      <a:noAutofit/>
                    </a:bodyPr>
                    <a:lstStyle/>
                    <a:p>
                      <a:pPr indent="0" lvl="0" marL="0" rtl="0" algn="l">
                        <a:lnSpc>
                          <a:spcPct val="113000"/>
                        </a:lnSpc>
                        <a:spcBef>
                          <a:spcPts val="0"/>
                        </a:spcBef>
                        <a:spcAft>
                          <a:spcPts val="0"/>
                        </a:spcAft>
                        <a:buClr>
                          <a:srgbClr val="000000"/>
                        </a:buClr>
                        <a:buSzPts val="1100"/>
                        <a:buFont typeface="Arial"/>
                        <a:buNone/>
                      </a:pPr>
                      <a:r>
                        <a:rPr lang="en" sz="1200">
                          <a:solidFill>
                            <a:schemeClr val="lt1"/>
                          </a:solidFill>
                        </a:rPr>
                        <a:t>0.678</a:t>
                      </a:r>
                      <a:endParaRPr>
                        <a:solidFill>
                          <a:srgbClr val="FFFFFF"/>
                        </a:solidFill>
                      </a:endParaRPr>
                    </a:p>
                  </a:txBody>
                  <a:tcPr marT="91425" marB="91425" marR="91425" marL="91425"/>
                </a:tc>
                <a:tc>
                  <a:txBody>
                    <a:bodyPr>
                      <a:noAutofit/>
                    </a:bodyPr>
                    <a:lstStyle/>
                    <a:p>
                      <a:pPr indent="0" lvl="0" marL="0" rtl="0" algn="l">
                        <a:lnSpc>
                          <a:spcPct val="113000"/>
                        </a:lnSpc>
                        <a:spcBef>
                          <a:spcPts val="0"/>
                        </a:spcBef>
                        <a:spcAft>
                          <a:spcPts val="0"/>
                        </a:spcAft>
                        <a:buClr>
                          <a:srgbClr val="000000"/>
                        </a:buClr>
                        <a:buSzPts val="1100"/>
                        <a:buFont typeface="Arial"/>
                        <a:buNone/>
                      </a:pPr>
                      <a:r>
                        <a:rPr lang="en" sz="1200">
                          <a:solidFill>
                            <a:schemeClr val="lt1"/>
                          </a:solidFill>
                        </a:rPr>
                        <a:t>0.696</a:t>
                      </a:r>
                      <a:endParaRPr>
                        <a:solidFill>
                          <a:srgbClr val="FFFFFF"/>
                        </a:solidFill>
                      </a:endParaRPr>
                    </a:p>
                  </a:txBody>
                  <a:tcPr marT="91425" marB="91425" marR="91425" marL="91425"/>
                </a:tc>
                <a:tc>
                  <a:txBody>
                    <a:bodyPr>
                      <a:noAutofit/>
                    </a:bodyPr>
                    <a:lstStyle/>
                    <a:p>
                      <a:pPr indent="0" lvl="0" marL="0" rtl="0" algn="l">
                        <a:lnSpc>
                          <a:spcPct val="113000"/>
                        </a:lnSpc>
                        <a:spcBef>
                          <a:spcPts val="0"/>
                        </a:spcBef>
                        <a:spcAft>
                          <a:spcPts val="0"/>
                        </a:spcAft>
                        <a:buClr>
                          <a:srgbClr val="000000"/>
                        </a:buClr>
                        <a:buSzPts val="1100"/>
                        <a:buFont typeface="Arial"/>
                        <a:buNone/>
                      </a:pPr>
                      <a:r>
                        <a:rPr lang="en" sz="1200">
                          <a:solidFill>
                            <a:schemeClr val="lt1"/>
                          </a:solidFill>
                        </a:rPr>
                        <a:t>0.703</a:t>
                      </a:r>
                      <a:endParaRPr>
                        <a:solidFill>
                          <a:srgbClr val="FFFFFF"/>
                        </a:solidFill>
                      </a:endParaRPr>
                    </a:p>
                  </a:txBody>
                  <a:tcPr marT="91425" marB="91425" marR="91425" marL="91425"/>
                </a:tc>
                <a:tc>
                  <a:txBody>
                    <a:bodyPr>
                      <a:noAutofit/>
                    </a:bodyPr>
                    <a:lstStyle/>
                    <a:p>
                      <a:pPr indent="0" lvl="0" marL="0" rtl="0" algn="l">
                        <a:lnSpc>
                          <a:spcPct val="113000"/>
                        </a:lnSpc>
                        <a:spcBef>
                          <a:spcPts val="0"/>
                        </a:spcBef>
                        <a:spcAft>
                          <a:spcPts val="0"/>
                        </a:spcAft>
                        <a:buClr>
                          <a:srgbClr val="000000"/>
                        </a:buClr>
                        <a:buSzPts val="1100"/>
                        <a:buFont typeface="Arial"/>
                        <a:buNone/>
                      </a:pPr>
                      <a:r>
                        <a:rPr lang="en" sz="1200">
                          <a:solidFill>
                            <a:schemeClr val="lt1"/>
                          </a:solidFill>
                        </a:rPr>
                        <a:t>0.707</a:t>
                      </a:r>
                      <a:endParaRPr>
                        <a:solidFill>
                          <a:srgbClr val="FFFFFF"/>
                        </a:solidFill>
                      </a:endParaRPr>
                    </a:p>
                  </a:txBody>
                  <a:tcPr marT="91425" marB="91425" marR="91425" marL="91425"/>
                </a:tc>
              </a:tr>
            </a:tbl>
          </a:graphicData>
        </a:graphic>
      </p:graphicFrame>
      <p:graphicFrame>
        <p:nvGraphicFramePr>
          <p:cNvPr id="481" name="Google Shape;481;p64"/>
          <p:cNvGraphicFramePr/>
          <p:nvPr/>
        </p:nvGraphicFramePr>
        <p:xfrm>
          <a:off x="1434300" y="2312425"/>
          <a:ext cx="3000000" cy="3000000"/>
        </p:xfrm>
        <a:graphic>
          <a:graphicData uri="http://schemas.openxmlformats.org/drawingml/2006/table">
            <a:tbl>
              <a:tblPr>
                <a:noFill/>
                <a:tableStyleId>{FC4DA434-2EEF-467E-808F-26260DB36335}</a:tableStyleId>
              </a:tblPr>
              <a:tblGrid>
                <a:gridCol w="734475"/>
                <a:gridCol w="734500"/>
                <a:gridCol w="769175"/>
                <a:gridCol w="727575"/>
              </a:tblGrid>
              <a:tr h="252950">
                <a:tc>
                  <a:txBody>
                    <a:bodyPr>
                      <a:noAutofit/>
                    </a:bodyPr>
                    <a:lstStyle/>
                    <a:p>
                      <a:pPr indent="0" lvl="0" marL="0" rtl="0" algn="l">
                        <a:spcBef>
                          <a:spcPts val="0"/>
                        </a:spcBef>
                        <a:spcAft>
                          <a:spcPts val="0"/>
                        </a:spcAft>
                        <a:buNone/>
                      </a:pPr>
                      <a:r>
                        <a:rPr lang="en" sz="1000">
                          <a:solidFill>
                            <a:srgbClr val="FFFFFF"/>
                          </a:solidFill>
                        </a:rPr>
                        <a:t>9212</a:t>
                      </a:r>
                      <a:endParaRPr sz="1000">
                        <a:solidFill>
                          <a:srgbClr val="FFFFFF"/>
                        </a:solidFill>
                      </a:endParaRPr>
                    </a:p>
                  </a:txBody>
                  <a:tcPr marT="91425" marB="91425" marR="91425" marL="91425"/>
                </a:tc>
                <a:tc>
                  <a:txBody>
                    <a:bodyPr>
                      <a:noAutofit/>
                    </a:bodyPr>
                    <a:lstStyle/>
                    <a:p>
                      <a:pPr indent="0" lvl="0" marL="0" rtl="0" algn="l">
                        <a:spcBef>
                          <a:spcPts val="0"/>
                        </a:spcBef>
                        <a:spcAft>
                          <a:spcPts val="0"/>
                        </a:spcAft>
                        <a:buNone/>
                      </a:pPr>
                      <a:r>
                        <a:rPr lang="en" sz="1000">
                          <a:solidFill>
                            <a:srgbClr val="FFFFFF"/>
                          </a:solidFill>
                        </a:rPr>
                        <a:t>1494</a:t>
                      </a:r>
                      <a:endParaRPr sz="1000">
                        <a:solidFill>
                          <a:srgbClr val="FFFFFF"/>
                        </a:solidFill>
                      </a:endParaRPr>
                    </a:p>
                  </a:txBody>
                  <a:tcPr marT="91425" marB="91425" marR="91425" marL="91425"/>
                </a:tc>
                <a:tc>
                  <a:txBody>
                    <a:bodyPr>
                      <a:noAutofit/>
                    </a:bodyPr>
                    <a:lstStyle/>
                    <a:p>
                      <a:pPr indent="0" lvl="0" marL="0" rtl="0" algn="l">
                        <a:spcBef>
                          <a:spcPts val="0"/>
                        </a:spcBef>
                        <a:spcAft>
                          <a:spcPts val="0"/>
                        </a:spcAft>
                        <a:buNone/>
                      </a:pPr>
                      <a:r>
                        <a:rPr lang="en" sz="1000">
                          <a:solidFill>
                            <a:srgbClr val="FFFFFF"/>
                          </a:solidFill>
                        </a:rPr>
                        <a:t>1223</a:t>
                      </a:r>
                      <a:endParaRPr sz="1000">
                        <a:solidFill>
                          <a:srgbClr val="FFFFFF"/>
                        </a:solidFill>
                      </a:endParaRPr>
                    </a:p>
                  </a:txBody>
                  <a:tcPr marT="91425" marB="91425" marR="91425" marL="91425"/>
                </a:tc>
                <a:tc>
                  <a:txBody>
                    <a:bodyPr>
                      <a:noAutofit/>
                    </a:bodyPr>
                    <a:lstStyle/>
                    <a:p>
                      <a:pPr indent="0" lvl="0" marL="0" rtl="0" algn="l">
                        <a:spcBef>
                          <a:spcPts val="0"/>
                        </a:spcBef>
                        <a:spcAft>
                          <a:spcPts val="0"/>
                        </a:spcAft>
                        <a:buNone/>
                      </a:pPr>
                      <a:r>
                        <a:rPr lang="en" sz="1000">
                          <a:solidFill>
                            <a:srgbClr val="FFFFFF"/>
                          </a:solidFill>
                        </a:rPr>
                        <a:t>1</a:t>
                      </a:r>
                      <a:endParaRPr sz="1000">
                        <a:solidFill>
                          <a:srgbClr val="FFFFFF"/>
                        </a:solidFill>
                      </a:endParaRPr>
                    </a:p>
                  </a:txBody>
                  <a:tcPr marT="91425" marB="91425" marR="91425" marL="91425"/>
                </a:tc>
              </a:tr>
              <a:tr h="252950">
                <a:tc>
                  <a:txBody>
                    <a:bodyPr>
                      <a:noAutofit/>
                    </a:bodyPr>
                    <a:lstStyle/>
                    <a:p>
                      <a:pPr indent="0" lvl="0" marL="0" rtl="0" algn="l">
                        <a:spcBef>
                          <a:spcPts val="0"/>
                        </a:spcBef>
                        <a:spcAft>
                          <a:spcPts val="0"/>
                        </a:spcAft>
                        <a:buNone/>
                      </a:pPr>
                      <a:r>
                        <a:rPr lang="en" sz="1000">
                          <a:solidFill>
                            <a:srgbClr val="FFFFFF"/>
                          </a:solidFill>
                        </a:rPr>
                        <a:t>2778</a:t>
                      </a:r>
                      <a:endParaRPr sz="1000">
                        <a:solidFill>
                          <a:srgbClr val="FFFFFF"/>
                        </a:solidFill>
                      </a:endParaRPr>
                    </a:p>
                  </a:txBody>
                  <a:tcPr marT="91425" marB="91425" marR="91425" marL="91425"/>
                </a:tc>
                <a:tc>
                  <a:txBody>
                    <a:bodyPr>
                      <a:noAutofit/>
                    </a:bodyPr>
                    <a:lstStyle/>
                    <a:p>
                      <a:pPr indent="0" lvl="0" marL="0" rtl="0" algn="l">
                        <a:spcBef>
                          <a:spcPts val="0"/>
                        </a:spcBef>
                        <a:spcAft>
                          <a:spcPts val="0"/>
                        </a:spcAft>
                        <a:buNone/>
                      </a:pPr>
                      <a:r>
                        <a:rPr lang="en" sz="1000">
                          <a:solidFill>
                            <a:srgbClr val="FFFFFF"/>
                          </a:solidFill>
                        </a:rPr>
                        <a:t>5760</a:t>
                      </a:r>
                      <a:endParaRPr sz="1000">
                        <a:solidFill>
                          <a:srgbClr val="FFFFFF"/>
                        </a:solidFill>
                      </a:endParaRPr>
                    </a:p>
                  </a:txBody>
                  <a:tcPr marT="91425" marB="91425" marR="91425" marL="91425"/>
                </a:tc>
                <a:tc>
                  <a:txBody>
                    <a:bodyPr>
                      <a:noAutofit/>
                    </a:bodyPr>
                    <a:lstStyle/>
                    <a:p>
                      <a:pPr indent="0" lvl="0" marL="0" rtl="0" algn="l">
                        <a:spcBef>
                          <a:spcPts val="0"/>
                        </a:spcBef>
                        <a:spcAft>
                          <a:spcPts val="0"/>
                        </a:spcAft>
                        <a:buNone/>
                      </a:pPr>
                      <a:r>
                        <a:rPr lang="en" sz="1000">
                          <a:solidFill>
                            <a:srgbClr val="FFFFFF"/>
                          </a:solidFill>
                        </a:rPr>
                        <a:t>3493</a:t>
                      </a:r>
                      <a:endParaRPr sz="1000">
                        <a:solidFill>
                          <a:srgbClr val="FFFFFF"/>
                        </a:solidFill>
                      </a:endParaRPr>
                    </a:p>
                  </a:txBody>
                  <a:tcPr marT="91425" marB="91425" marR="91425" marL="91425"/>
                </a:tc>
                <a:tc>
                  <a:txBody>
                    <a:bodyPr>
                      <a:noAutofit/>
                    </a:bodyPr>
                    <a:lstStyle/>
                    <a:p>
                      <a:pPr indent="0" lvl="0" marL="0" rtl="0" algn="l">
                        <a:spcBef>
                          <a:spcPts val="0"/>
                        </a:spcBef>
                        <a:spcAft>
                          <a:spcPts val="0"/>
                        </a:spcAft>
                        <a:buNone/>
                      </a:pPr>
                      <a:r>
                        <a:rPr lang="en" sz="1000">
                          <a:solidFill>
                            <a:srgbClr val="FFFFFF"/>
                          </a:solidFill>
                        </a:rPr>
                        <a:t>12</a:t>
                      </a:r>
                      <a:endParaRPr sz="1000">
                        <a:solidFill>
                          <a:srgbClr val="FFFFFF"/>
                        </a:solidFill>
                      </a:endParaRPr>
                    </a:p>
                  </a:txBody>
                  <a:tcPr marT="91425" marB="91425" marR="91425" marL="91425"/>
                </a:tc>
              </a:tr>
              <a:tr h="252950">
                <a:tc>
                  <a:txBody>
                    <a:bodyPr>
                      <a:noAutofit/>
                    </a:bodyPr>
                    <a:lstStyle/>
                    <a:p>
                      <a:pPr indent="0" lvl="0" marL="0" rtl="0" algn="l">
                        <a:spcBef>
                          <a:spcPts val="0"/>
                        </a:spcBef>
                        <a:spcAft>
                          <a:spcPts val="0"/>
                        </a:spcAft>
                        <a:buNone/>
                      </a:pPr>
                      <a:r>
                        <a:rPr lang="en" sz="1000">
                          <a:solidFill>
                            <a:srgbClr val="FFFFFF"/>
                          </a:solidFill>
                        </a:rPr>
                        <a:t>2666</a:t>
                      </a:r>
                      <a:endParaRPr sz="1000">
                        <a:solidFill>
                          <a:srgbClr val="FFFFFF"/>
                        </a:solidFill>
                      </a:endParaRPr>
                    </a:p>
                  </a:txBody>
                  <a:tcPr marT="91425" marB="91425" marR="91425" marL="91425"/>
                </a:tc>
                <a:tc>
                  <a:txBody>
                    <a:bodyPr>
                      <a:noAutofit/>
                    </a:bodyPr>
                    <a:lstStyle/>
                    <a:p>
                      <a:pPr indent="0" lvl="0" marL="0" rtl="0" algn="l">
                        <a:spcBef>
                          <a:spcPts val="0"/>
                        </a:spcBef>
                        <a:spcAft>
                          <a:spcPts val="0"/>
                        </a:spcAft>
                        <a:buNone/>
                      </a:pPr>
                      <a:r>
                        <a:rPr lang="en" sz="1000">
                          <a:solidFill>
                            <a:srgbClr val="FFFFFF"/>
                          </a:solidFill>
                        </a:rPr>
                        <a:t>4126</a:t>
                      </a:r>
                      <a:endParaRPr sz="1000">
                        <a:solidFill>
                          <a:srgbClr val="FFFFFF"/>
                        </a:solidFill>
                      </a:endParaRPr>
                    </a:p>
                  </a:txBody>
                  <a:tcPr marT="91425" marB="91425" marR="91425" marL="91425"/>
                </a:tc>
                <a:tc>
                  <a:txBody>
                    <a:bodyPr>
                      <a:noAutofit/>
                    </a:bodyPr>
                    <a:lstStyle/>
                    <a:p>
                      <a:pPr indent="0" lvl="0" marL="0" rtl="0" algn="l">
                        <a:spcBef>
                          <a:spcPts val="0"/>
                        </a:spcBef>
                        <a:spcAft>
                          <a:spcPts val="0"/>
                        </a:spcAft>
                        <a:buNone/>
                      </a:pPr>
                      <a:r>
                        <a:rPr lang="en" sz="1000">
                          <a:solidFill>
                            <a:srgbClr val="FFFFFF"/>
                          </a:solidFill>
                        </a:rPr>
                        <a:t>5199</a:t>
                      </a:r>
                      <a:endParaRPr sz="1000">
                        <a:solidFill>
                          <a:srgbClr val="FFFFFF"/>
                        </a:solidFill>
                      </a:endParaRPr>
                    </a:p>
                  </a:txBody>
                  <a:tcPr marT="91425" marB="91425" marR="91425" marL="91425"/>
                </a:tc>
                <a:tc>
                  <a:txBody>
                    <a:bodyPr>
                      <a:noAutofit/>
                    </a:bodyPr>
                    <a:lstStyle/>
                    <a:p>
                      <a:pPr indent="0" lvl="0" marL="0" rtl="0" algn="l">
                        <a:spcBef>
                          <a:spcPts val="0"/>
                        </a:spcBef>
                        <a:spcAft>
                          <a:spcPts val="0"/>
                        </a:spcAft>
                        <a:buNone/>
                      </a:pPr>
                      <a:r>
                        <a:rPr lang="en" sz="1000">
                          <a:solidFill>
                            <a:srgbClr val="FFFFFF"/>
                          </a:solidFill>
                        </a:rPr>
                        <a:t>7</a:t>
                      </a:r>
                      <a:endParaRPr sz="1000">
                        <a:solidFill>
                          <a:srgbClr val="FFFFFF"/>
                        </a:solidFill>
                      </a:endParaRPr>
                    </a:p>
                  </a:txBody>
                  <a:tcPr marT="91425" marB="91425" marR="91425" marL="91425"/>
                </a:tc>
              </a:tr>
              <a:tr h="252950">
                <a:tc>
                  <a:txBody>
                    <a:bodyPr>
                      <a:noAutofit/>
                    </a:bodyPr>
                    <a:lstStyle/>
                    <a:p>
                      <a:pPr indent="0" lvl="0" marL="0" rtl="0" algn="l">
                        <a:spcBef>
                          <a:spcPts val="0"/>
                        </a:spcBef>
                        <a:spcAft>
                          <a:spcPts val="0"/>
                        </a:spcAft>
                        <a:buNone/>
                      </a:pPr>
                      <a:r>
                        <a:rPr lang="en" sz="1000">
                          <a:solidFill>
                            <a:srgbClr val="FFFFFF"/>
                          </a:solidFill>
                        </a:rPr>
                        <a:t>3</a:t>
                      </a:r>
                      <a:endParaRPr sz="1000">
                        <a:solidFill>
                          <a:srgbClr val="FFFFFF"/>
                        </a:solidFill>
                      </a:endParaRPr>
                    </a:p>
                  </a:txBody>
                  <a:tcPr marT="91425" marB="91425" marR="91425" marL="91425"/>
                </a:tc>
                <a:tc>
                  <a:txBody>
                    <a:bodyPr>
                      <a:noAutofit/>
                    </a:bodyPr>
                    <a:lstStyle/>
                    <a:p>
                      <a:pPr indent="0" lvl="0" marL="0" rtl="0" algn="l">
                        <a:spcBef>
                          <a:spcPts val="0"/>
                        </a:spcBef>
                        <a:spcAft>
                          <a:spcPts val="0"/>
                        </a:spcAft>
                        <a:buNone/>
                      </a:pPr>
                      <a:r>
                        <a:rPr lang="en" sz="1000">
                          <a:solidFill>
                            <a:srgbClr val="FFFFFF"/>
                          </a:solidFill>
                        </a:rPr>
                        <a:t>3</a:t>
                      </a:r>
                      <a:endParaRPr sz="1000">
                        <a:solidFill>
                          <a:srgbClr val="FFFFFF"/>
                        </a:solidFill>
                      </a:endParaRPr>
                    </a:p>
                  </a:txBody>
                  <a:tcPr marT="91425" marB="91425" marR="91425" marL="91425"/>
                </a:tc>
                <a:tc>
                  <a:txBody>
                    <a:bodyPr>
                      <a:noAutofit/>
                    </a:bodyPr>
                    <a:lstStyle/>
                    <a:p>
                      <a:pPr indent="0" lvl="0" marL="0" rtl="0" algn="l">
                        <a:spcBef>
                          <a:spcPts val="0"/>
                        </a:spcBef>
                        <a:spcAft>
                          <a:spcPts val="0"/>
                        </a:spcAft>
                        <a:buNone/>
                      </a:pPr>
                      <a:r>
                        <a:rPr lang="en" sz="1000">
                          <a:solidFill>
                            <a:srgbClr val="FFFFFF"/>
                          </a:solidFill>
                        </a:rPr>
                        <a:t>3</a:t>
                      </a:r>
                      <a:endParaRPr sz="1000">
                        <a:solidFill>
                          <a:srgbClr val="FFFFFF"/>
                        </a:solidFill>
                      </a:endParaRPr>
                    </a:p>
                  </a:txBody>
                  <a:tcPr marT="91425" marB="91425" marR="91425" marL="91425"/>
                </a:tc>
                <a:tc>
                  <a:txBody>
                    <a:bodyPr>
                      <a:noAutofit/>
                    </a:bodyPr>
                    <a:lstStyle/>
                    <a:p>
                      <a:pPr indent="0" lvl="0" marL="0" rtl="0" algn="l">
                        <a:spcBef>
                          <a:spcPts val="0"/>
                        </a:spcBef>
                        <a:spcAft>
                          <a:spcPts val="0"/>
                        </a:spcAft>
                        <a:buNone/>
                      </a:pPr>
                      <a:r>
                        <a:rPr lang="en" sz="1000">
                          <a:solidFill>
                            <a:srgbClr val="FFFFFF"/>
                          </a:solidFill>
                        </a:rPr>
                        <a:t>12013</a:t>
                      </a:r>
                      <a:endParaRPr sz="1000">
                        <a:solidFill>
                          <a:srgbClr val="FFFFFF"/>
                        </a:solidFill>
                      </a:endParaRPr>
                    </a:p>
                  </a:txBody>
                  <a:tcPr marT="91425" marB="91425" marR="91425" marL="91425"/>
                </a:tc>
              </a:tr>
            </a:tbl>
          </a:graphicData>
        </a:graphic>
      </p:graphicFrame>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5" name="Shape 485"/>
        <p:cNvGrpSpPr/>
        <p:nvPr/>
      </p:nvGrpSpPr>
      <p:grpSpPr>
        <a:xfrm>
          <a:off x="0" y="0"/>
          <a:ext cx="0" cy="0"/>
          <a:chOff x="0" y="0"/>
          <a:chExt cx="0" cy="0"/>
        </a:xfrm>
      </p:grpSpPr>
      <p:sp>
        <p:nvSpPr>
          <p:cNvPr id="486" name="Google Shape;486;p65"/>
          <p:cNvSpPr txBox="1"/>
          <p:nvPr>
            <p:ph type="title"/>
          </p:nvPr>
        </p:nvSpPr>
        <p:spPr>
          <a:xfrm>
            <a:off x="1297500" y="97050"/>
            <a:ext cx="7038900" cy="589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u="sng"/>
              <a:t>Nature prediction</a:t>
            </a:r>
            <a:r>
              <a:rPr b="1" lang="en"/>
              <a:t> - </a:t>
            </a:r>
            <a:r>
              <a:rPr b="1" lang="en" u="sng"/>
              <a:t>Classification</a:t>
            </a:r>
            <a:endParaRPr b="1" u="sng"/>
          </a:p>
        </p:txBody>
      </p:sp>
      <p:sp>
        <p:nvSpPr>
          <p:cNvPr id="487" name="Google Shape;487;p65"/>
          <p:cNvSpPr txBox="1"/>
          <p:nvPr>
            <p:ph idx="1" type="body"/>
          </p:nvPr>
        </p:nvSpPr>
        <p:spPr>
          <a:xfrm>
            <a:off x="1297500" y="561475"/>
            <a:ext cx="7038900" cy="4533600"/>
          </a:xfrm>
          <a:prstGeom prst="rect">
            <a:avLst/>
          </a:prstGeom>
        </p:spPr>
        <p:txBody>
          <a:bodyPr anchorCtr="0" anchor="t" bIns="91425" lIns="91425" spcFirstLastPara="1" rIns="91425" wrap="square" tIns="91425">
            <a:noAutofit/>
          </a:bodyPr>
          <a:lstStyle/>
          <a:p>
            <a:pPr indent="0" lvl="0" marL="0" rtl="0" algn="l">
              <a:lnSpc>
                <a:spcPct val="114000"/>
              </a:lnSpc>
              <a:spcBef>
                <a:spcPts val="300"/>
              </a:spcBef>
              <a:spcAft>
                <a:spcPts val="0"/>
              </a:spcAft>
              <a:buNone/>
            </a:pPr>
            <a:r>
              <a:rPr lang="en" sz="1700">
                <a:solidFill>
                  <a:srgbClr val="FFFFFF"/>
                </a:solidFill>
                <a:latin typeface="Arial"/>
                <a:ea typeface="Arial"/>
                <a:cs typeface="Arial"/>
                <a:sym typeface="Arial"/>
              </a:rPr>
              <a:t>Do other models have a better job at predicting natures?</a:t>
            </a:r>
            <a:endParaRPr sz="1700">
              <a:solidFill>
                <a:srgbClr val="FFFFFF"/>
              </a:solidFill>
              <a:latin typeface="Arial"/>
              <a:ea typeface="Arial"/>
              <a:cs typeface="Arial"/>
              <a:sym typeface="Arial"/>
            </a:endParaRPr>
          </a:p>
          <a:p>
            <a:pPr indent="0" lvl="0" marL="0" rtl="0" algn="l">
              <a:lnSpc>
                <a:spcPct val="114000"/>
              </a:lnSpc>
              <a:spcBef>
                <a:spcPts val="400"/>
              </a:spcBef>
              <a:spcAft>
                <a:spcPts val="0"/>
              </a:spcAft>
              <a:buNone/>
            </a:pPr>
            <a:r>
              <a:t/>
            </a:r>
            <a:endParaRPr sz="1700">
              <a:latin typeface="Arial"/>
              <a:ea typeface="Arial"/>
              <a:cs typeface="Arial"/>
              <a:sym typeface="Arial"/>
            </a:endParaRPr>
          </a:p>
          <a:p>
            <a:pPr indent="-336550" lvl="0" marL="457200" rtl="0" algn="l">
              <a:lnSpc>
                <a:spcPct val="113000"/>
              </a:lnSpc>
              <a:spcBef>
                <a:spcPts val="400"/>
              </a:spcBef>
              <a:spcAft>
                <a:spcPts val="0"/>
              </a:spcAft>
              <a:buSzPts val="1700"/>
              <a:buFont typeface="Arial"/>
              <a:buAutoNum type="arabicPeriod"/>
            </a:pPr>
            <a:r>
              <a:rPr lang="en" sz="1700">
                <a:latin typeface="Arial"/>
                <a:ea typeface="Arial"/>
                <a:cs typeface="Arial"/>
                <a:sym typeface="Arial"/>
              </a:rPr>
              <a:t>Logistic Regression, 10 fold cross valid, default params</a:t>
            </a:r>
            <a:endParaRPr sz="1700">
              <a:latin typeface="Arial"/>
              <a:ea typeface="Arial"/>
              <a:cs typeface="Arial"/>
              <a:sym typeface="Arial"/>
            </a:endParaRPr>
          </a:p>
          <a:p>
            <a:pPr indent="0" lvl="0" marL="0" rtl="0" algn="l">
              <a:lnSpc>
                <a:spcPct val="113000"/>
              </a:lnSpc>
              <a:spcBef>
                <a:spcPts val="0"/>
              </a:spcBef>
              <a:spcAft>
                <a:spcPts val="0"/>
              </a:spcAft>
              <a:buNone/>
            </a:pPr>
            <a:r>
              <a:rPr lang="en" sz="1700">
                <a:latin typeface="Arial"/>
                <a:ea typeface="Arial"/>
                <a:cs typeface="Arial"/>
                <a:sym typeface="Arial"/>
              </a:rPr>
              <a:t>-Mean precision</a:t>
            </a:r>
            <a:r>
              <a:rPr lang="en" sz="1700">
                <a:latin typeface="Arial"/>
                <a:ea typeface="Arial"/>
                <a:cs typeface="Arial"/>
                <a:sym typeface="Arial"/>
              </a:rPr>
              <a:t> 0.362</a:t>
            </a:r>
            <a:endParaRPr sz="1700">
              <a:latin typeface="Arial"/>
              <a:ea typeface="Arial"/>
              <a:cs typeface="Arial"/>
              <a:sym typeface="Arial"/>
            </a:endParaRPr>
          </a:p>
          <a:p>
            <a:pPr indent="0" lvl="0" marL="0" rtl="0" algn="l">
              <a:lnSpc>
                <a:spcPct val="113000"/>
              </a:lnSpc>
              <a:spcBef>
                <a:spcPts val="0"/>
              </a:spcBef>
              <a:spcAft>
                <a:spcPts val="0"/>
              </a:spcAft>
              <a:buNone/>
            </a:pPr>
            <a:r>
              <a:t/>
            </a:r>
            <a:endParaRPr sz="1700">
              <a:latin typeface="Arial"/>
              <a:ea typeface="Arial"/>
              <a:cs typeface="Arial"/>
              <a:sym typeface="Arial"/>
            </a:endParaRPr>
          </a:p>
          <a:p>
            <a:pPr indent="0" lvl="0" marL="0" rtl="0" algn="l">
              <a:lnSpc>
                <a:spcPct val="113000"/>
              </a:lnSpc>
              <a:spcBef>
                <a:spcPts val="0"/>
              </a:spcBef>
              <a:spcAft>
                <a:spcPts val="0"/>
              </a:spcAft>
              <a:buNone/>
            </a:pPr>
            <a:r>
              <a:rPr lang="en" sz="1700">
                <a:latin typeface="Arial"/>
                <a:ea typeface="Arial"/>
                <a:cs typeface="Arial"/>
                <a:sym typeface="Arial"/>
              </a:rPr>
              <a:t>2.     K nearest neighbors, 10 fold cross valid</a:t>
            </a:r>
            <a:endParaRPr sz="1700">
              <a:latin typeface="Arial"/>
              <a:ea typeface="Arial"/>
              <a:cs typeface="Arial"/>
              <a:sym typeface="Arial"/>
            </a:endParaRPr>
          </a:p>
          <a:p>
            <a:pPr indent="0" lvl="0" marL="0" rtl="0" algn="l">
              <a:lnSpc>
                <a:spcPct val="113000"/>
              </a:lnSpc>
              <a:spcBef>
                <a:spcPts val="0"/>
              </a:spcBef>
              <a:spcAft>
                <a:spcPts val="0"/>
              </a:spcAft>
              <a:buNone/>
            </a:pPr>
            <a:r>
              <a:t/>
            </a:r>
            <a:endParaRPr sz="1700">
              <a:latin typeface="Arial"/>
              <a:ea typeface="Arial"/>
              <a:cs typeface="Arial"/>
              <a:sym typeface="Arial"/>
            </a:endParaRPr>
          </a:p>
          <a:p>
            <a:pPr indent="0" lvl="0" marL="0" rtl="0" algn="l">
              <a:lnSpc>
                <a:spcPct val="113000"/>
              </a:lnSpc>
              <a:spcBef>
                <a:spcPts val="0"/>
              </a:spcBef>
              <a:spcAft>
                <a:spcPts val="0"/>
              </a:spcAft>
              <a:buNone/>
            </a:pPr>
            <a:r>
              <a:t/>
            </a:r>
            <a:endParaRPr sz="1700">
              <a:latin typeface="Arial"/>
              <a:ea typeface="Arial"/>
              <a:cs typeface="Arial"/>
              <a:sym typeface="Arial"/>
            </a:endParaRPr>
          </a:p>
          <a:p>
            <a:pPr indent="0" lvl="0" marL="0" rtl="0" algn="l">
              <a:lnSpc>
                <a:spcPct val="113000"/>
              </a:lnSpc>
              <a:spcBef>
                <a:spcPts val="0"/>
              </a:spcBef>
              <a:spcAft>
                <a:spcPts val="0"/>
              </a:spcAft>
              <a:buNone/>
            </a:pPr>
            <a:r>
              <a:t/>
            </a:r>
            <a:endParaRPr sz="1700">
              <a:latin typeface="Arial"/>
              <a:ea typeface="Arial"/>
              <a:cs typeface="Arial"/>
              <a:sym typeface="Arial"/>
            </a:endParaRPr>
          </a:p>
          <a:p>
            <a:pPr indent="0" lvl="0" marL="0" rtl="0" algn="l">
              <a:lnSpc>
                <a:spcPct val="113000"/>
              </a:lnSpc>
              <a:spcBef>
                <a:spcPts val="0"/>
              </a:spcBef>
              <a:spcAft>
                <a:spcPts val="0"/>
              </a:spcAft>
              <a:buNone/>
            </a:pPr>
            <a:r>
              <a:t/>
            </a:r>
            <a:endParaRPr sz="1000">
              <a:latin typeface="Arial"/>
              <a:ea typeface="Arial"/>
              <a:cs typeface="Arial"/>
              <a:sym typeface="Arial"/>
            </a:endParaRPr>
          </a:p>
          <a:p>
            <a:pPr indent="0" lvl="0" marL="0" rtl="0" algn="l">
              <a:lnSpc>
                <a:spcPct val="113000"/>
              </a:lnSpc>
              <a:spcBef>
                <a:spcPts val="0"/>
              </a:spcBef>
              <a:spcAft>
                <a:spcPts val="0"/>
              </a:spcAft>
              <a:buClr>
                <a:srgbClr val="000000"/>
              </a:buClr>
              <a:buSzPts val="1100"/>
              <a:buFont typeface="Arial"/>
              <a:buNone/>
            </a:pPr>
            <a:r>
              <a:t/>
            </a:r>
            <a:endParaRPr sz="1000">
              <a:latin typeface="Arial"/>
              <a:ea typeface="Arial"/>
              <a:cs typeface="Arial"/>
              <a:sym typeface="Arial"/>
            </a:endParaRPr>
          </a:p>
          <a:p>
            <a:pPr indent="0" lvl="0" marL="0" rtl="0" algn="l">
              <a:lnSpc>
                <a:spcPct val="113000"/>
              </a:lnSpc>
              <a:spcBef>
                <a:spcPts val="0"/>
              </a:spcBef>
              <a:spcAft>
                <a:spcPts val="0"/>
              </a:spcAft>
              <a:buNone/>
            </a:pPr>
            <a:r>
              <a:t/>
            </a:r>
            <a:endParaRPr sz="1700">
              <a:latin typeface="Arial"/>
              <a:ea typeface="Arial"/>
              <a:cs typeface="Arial"/>
              <a:sym typeface="Arial"/>
            </a:endParaRPr>
          </a:p>
        </p:txBody>
      </p:sp>
      <p:graphicFrame>
        <p:nvGraphicFramePr>
          <p:cNvPr id="488" name="Google Shape;488;p65"/>
          <p:cNvGraphicFramePr/>
          <p:nvPr/>
        </p:nvGraphicFramePr>
        <p:xfrm>
          <a:off x="1385750" y="2793800"/>
          <a:ext cx="3000000" cy="3000000"/>
        </p:xfrm>
        <a:graphic>
          <a:graphicData uri="http://schemas.openxmlformats.org/drawingml/2006/table">
            <a:tbl>
              <a:tblPr>
                <a:noFill/>
                <a:tableStyleId>{FC4DA434-2EEF-467E-808F-26260DB36335}</a:tableStyleId>
              </a:tblPr>
              <a:tblGrid>
                <a:gridCol w="1482225"/>
                <a:gridCol w="587625"/>
                <a:gridCol w="570500"/>
                <a:gridCol w="577425"/>
              </a:tblGrid>
              <a:tr h="750">
                <a:tc>
                  <a:txBody>
                    <a:bodyPr>
                      <a:noAutofit/>
                    </a:bodyPr>
                    <a:lstStyle/>
                    <a:p>
                      <a:pPr indent="0" lvl="0" marL="0" rtl="0" algn="l">
                        <a:spcBef>
                          <a:spcPts val="0"/>
                        </a:spcBef>
                        <a:spcAft>
                          <a:spcPts val="0"/>
                        </a:spcAft>
                        <a:buNone/>
                      </a:pPr>
                      <a:r>
                        <a:rPr lang="en">
                          <a:solidFill>
                            <a:srgbClr val="FFFFFF"/>
                          </a:solidFill>
                        </a:rPr>
                        <a:t>No Neighbors</a:t>
                      </a:r>
                      <a:endParaRPr>
                        <a:solidFill>
                          <a:srgbClr val="FFFFFF"/>
                        </a:solidFill>
                      </a:endParaRPr>
                    </a:p>
                  </a:txBody>
                  <a:tcPr marT="91425" marB="91425" marR="91425" marL="91425"/>
                </a:tc>
                <a:tc>
                  <a:txBody>
                    <a:bodyPr>
                      <a:noAutofit/>
                    </a:bodyPr>
                    <a:lstStyle/>
                    <a:p>
                      <a:pPr indent="0" lvl="0" marL="0" rtl="0" algn="l">
                        <a:spcBef>
                          <a:spcPts val="0"/>
                        </a:spcBef>
                        <a:spcAft>
                          <a:spcPts val="0"/>
                        </a:spcAft>
                        <a:buNone/>
                      </a:pPr>
                      <a:r>
                        <a:rPr lang="en">
                          <a:solidFill>
                            <a:srgbClr val="FFFFFF"/>
                          </a:solidFill>
                        </a:rPr>
                        <a:t>1</a:t>
                      </a:r>
                      <a:endParaRPr>
                        <a:solidFill>
                          <a:srgbClr val="FFFFFF"/>
                        </a:solidFill>
                      </a:endParaRPr>
                    </a:p>
                  </a:txBody>
                  <a:tcPr marT="91425" marB="91425" marR="91425" marL="91425"/>
                </a:tc>
                <a:tc>
                  <a:txBody>
                    <a:bodyPr>
                      <a:noAutofit/>
                    </a:bodyPr>
                    <a:lstStyle/>
                    <a:p>
                      <a:pPr indent="0" lvl="0" marL="0" rtl="0" algn="l">
                        <a:spcBef>
                          <a:spcPts val="0"/>
                        </a:spcBef>
                        <a:spcAft>
                          <a:spcPts val="0"/>
                        </a:spcAft>
                        <a:buNone/>
                      </a:pPr>
                      <a:r>
                        <a:rPr lang="en">
                          <a:solidFill>
                            <a:srgbClr val="FFFFFF"/>
                          </a:solidFill>
                        </a:rPr>
                        <a:t>5</a:t>
                      </a:r>
                      <a:endParaRPr>
                        <a:solidFill>
                          <a:srgbClr val="FFFFFF"/>
                        </a:solidFill>
                      </a:endParaRPr>
                    </a:p>
                  </a:txBody>
                  <a:tcPr marT="91425" marB="91425" marR="91425" marL="91425"/>
                </a:tc>
                <a:tc>
                  <a:txBody>
                    <a:bodyPr>
                      <a:noAutofit/>
                    </a:bodyPr>
                    <a:lstStyle/>
                    <a:p>
                      <a:pPr indent="0" lvl="0" marL="0" rtl="0" algn="l">
                        <a:spcBef>
                          <a:spcPts val="0"/>
                        </a:spcBef>
                        <a:spcAft>
                          <a:spcPts val="0"/>
                        </a:spcAft>
                        <a:buNone/>
                      </a:pPr>
                      <a:r>
                        <a:rPr lang="en">
                          <a:solidFill>
                            <a:srgbClr val="FFFFFF"/>
                          </a:solidFill>
                        </a:rPr>
                        <a:t>7</a:t>
                      </a:r>
                      <a:endParaRPr>
                        <a:solidFill>
                          <a:srgbClr val="FFFFFF"/>
                        </a:solidFill>
                      </a:endParaRPr>
                    </a:p>
                  </a:txBody>
                  <a:tcPr marT="91425" marB="91425" marR="91425" marL="91425"/>
                </a:tc>
              </a:tr>
              <a:tr h="750">
                <a:tc>
                  <a:txBody>
                    <a:bodyPr>
                      <a:noAutofit/>
                    </a:bodyPr>
                    <a:lstStyle/>
                    <a:p>
                      <a:pPr indent="0" lvl="0" marL="0" rtl="0" algn="l">
                        <a:spcBef>
                          <a:spcPts val="0"/>
                        </a:spcBef>
                        <a:spcAft>
                          <a:spcPts val="0"/>
                        </a:spcAft>
                        <a:buNone/>
                      </a:pPr>
                      <a:r>
                        <a:rPr lang="en">
                          <a:solidFill>
                            <a:srgbClr val="FFFFFF"/>
                          </a:solidFill>
                        </a:rPr>
                        <a:t>Mean precision</a:t>
                      </a:r>
                      <a:endParaRPr>
                        <a:solidFill>
                          <a:srgbClr val="FFFFFF"/>
                        </a:solidFill>
                      </a:endParaRPr>
                    </a:p>
                  </a:txBody>
                  <a:tcPr marT="91425" marB="91425" marR="91425" marL="91425"/>
                </a:tc>
                <a:tc>
                  <a:txBody>
                    <a:bodyPr>
                      <a:noAutofit/>
                    </a:bodyPr>
                    <a:lstStyle/>
                    <a:p>
                      <a:pPr indent="0" lvl="0" marL="0" rtl="0" algn="l">
                        <a:lnSpc>
                          <a:spcPct val="113000"/>
                        </a:lnSpc>
                        <a:spcBef>
                          <a:spcPts val="0"/>
                        </a:spcBef>
                        <a:spcAft>
                          <a:spcPts val="0"/>
                        </a:spcAft>
                        <a:buNone/>
                      </a:pPr>
                      <a:r>
                        <a:rPr lang="en" sz="1200">
                          <a:solidFill>
                            <a:schemeClr val="lt1"/>
                          </a:solidFill>
                        </a:rPr>
                        <a:t>0.650</a:t>
                      </a:r>
                      <a:endParaRPr>
                        <a:solidFill>
                          <a:srgbClr val="FFFFFF"/>
                        </a:solidFill>
                      </a:endParaRPr>
                    </a:p>
                  </a:txBody>
                  <a:tcPr marT="91425" marB="91425" marR="91425" marL="91425"/>
                </a:tc>
                <a:tc>
                  <a:txBody>
                    <a:bodyPr>
                      <a:noAutofit/>
                    </a:bodyPr>
                    <a:lstStyle/>
                    <a:p>
                      <a:pPr indent="0" lvl="0" marL="0" rtl="0" algn="l">
                        <a:lnSpc>
                          <a:spcPct val="113000"/>
                        </a:lnSpc>
                        <a:spcBef>
                          <a:spcPts val="0"/>
                        </a:spcBef>
                        <a:spcAft>
                          <a:spcPts val="0"/>
                        </a:spcAft>
                        <a:buNone/>
                      </a:pPr>
                      <a:r>
                        <a:rPr lang="en" sz="1200">
                          <a:solidFill>
                            <a:schemeClr val="lt1"/>
                          </a:solidFill>
                        </a:rPr>
                        <a:t>0.592</a:t>
                      </a:r>
                      <a:endParaRPr>
                        <a:solidFill>
                          <a:srgbClr val="FFFFFF"/>
                        </a:solidFill>
                      </a:endParaRPr>
                    </a:p>
                  </a:txBody>
                  <a:tcPr marT="91425" marB="91425" marR="91425" marL="91425"/>
                </a:tc>
                <a:tc>
                  <a:txBody>
                    <a:bodyPr>
                      <a:noAutofit/>
                    </a:bodyPr>
                    <a:lstStyle/>
                    <a:p>
                      <a:pPr indent="0" lvl="0" marL="0" rtl="0" algn="l">
                        <a:lnSpc>
                          <a:spcPct val="113000"/>
                        </a:lnSpc>
                        <a:spcBef>
                          <a:spcPts val="0"/>
                        </a:spcBef>
                        <a:spcAft>
                          <a:spcPts val="0"/>
                        </a:spcAft>
                        <a:buNone/>
                      </a:pPr>
                      <a:r>
                        <a:rPr lang="en" sz="1200">
                          <a:solidFill>
                            <a:schemeClr val="lt1"/>
                          </a:solidFill>
                        </a:rPr>
                        <a:t>0.586</a:t>
                      </a:r>
                      <a:endParaRPr>
                        <a:solidFill>
                          <a:srgbClr val="FFFFFF"/>
                        </a:solidFill>
                      </a:endParaRPr>
                    </a:p>
                  </a:txBody>
                  <a:tcPr marT="91425" marB="91425" marR="91425" marL="91425"/>
                </a:tc>
              </a:tr>
            </a:tbl>
          </a:graphicData>
        </a:graphic>
      </p:graphicFrame>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2" name="Shape 492"/>
        <p:cNvGrpSpPr/>
        <p:nvPr/>
      </p:nvGrpSpPr>
      <p:grpSpPr>
        <a:xfrm>
          <a:off x="0" y="0"/>
          <a:ext cx="0" cy="0"/>
          <a:chOff x="0" y="0"/>
          <a:chExt cx="0" cy="0"/>
        </a:xfrm>
      </p:grpSpPr>
      <p:sp>
        <p:nvSpPr>
          <p:cNvPr id="493" name="Google Shape;493;p66"/>
          <p:cNvSpPr txBox="1"/>
          <p:nvPr>
            <p:ph type="title"/>
          </p:nvPr>
        </p:nvSpPr>
        <p:spPr>
          <a:xfrm>
            <a:off x="1297500" y="55450"/>
            <a:ext cx="7038900" cy="506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u="sng"/>
              <a:t>Location prediction</a:t>
            </a:r>
            <a:r>
              <a:rPr b="1" lang="en"/>
              <a:t> - </a:t>
            </a:r>
            <a:r>
              <a:rPr b="1" lang="en" u="sng"/>
              <a:t>Clustering</a:t>
            </a:r>
            <a:endParaRPr b="1" u="sng"/>
          </a:p>
        </p:txBody>
      </p:sp>
      <p:sp>
        <p:nvSpPr>
          <p:cNvPr id="494" name="Google Shape;494;p66"/>
          <p:cNvSpPr txBox="1"/>
          <p:nvPr>
            <p:ph idx="1" type="body"/>
          </p:nvPr>
        </p:nvSpPr>
        <p:spPr>
          <a:xfrm>
            <a:off x="1297500" y="519875"/>
            <a:ext cx="7038900" cy="4589100"/>
          </a:xfrm>
          <a:prstGeom prst="rect">
            <a:avLst/>
          </a:prstGeom>
        </p:spPr>
        <p:txBody>
          <a:bodyPr anchorCtr="0" anchor="t" bIns="91425" lIns="91425" spcFirstLastPara="1" rIns="91425" wrap="square" tIns="91425">
            <a:noAutofit/>
          </a:bodyPr>
          <a:lstStyle/>
          <a:p>
            <a:pPr indent="0" lvl="0" marL="0" rtl="0" algn="l">
              <a:lnSpc>
                <a:spcPct val="113000"/>
              </a:lnSpc>
              <a:spcBef>
                <a:spcPts val="0"/>
              </a:spcBef>
              <a:spcAft>
                <a:spcPts val="0"/>
              </a:spcAft>
              <a:buNone/>
            </a:pPr>
            <a:r>
              <a:rPr lang="en" sz="1700">
                <a:latin typeface="Arial"/>
                <a:ea typeface="Arial"/>
                <a:cs typeface="Arial"/>
                <a:sym typeface="Arial"/>
              </a:rPr>
              <a:t>Interested in building a hospital?</a:t>
            </a:r>
            <a:endParaRPr sz="1700">
              <a:latin typeface="Arial"/>
              <a:ea typeface="Arial"/>
              <a:cs typeface="Arial"/>
              <a:sym typeface="Arial"/>
            </a:endParaRPr>
          </a:p>
          <a:p>
            <a:pPr indent="0" lvl="0" marL="0" rtl="0" algn="l">
              <a:lnSpc>
                <a:spcPct val="113000"/>
              </a:lnSpc>
              <a:spcBef>
                <a:spcPts val="0"/>
              </a:spcBef>
              <a:spcAft>
                <a:spcPts val="0"/>
              </a:spcAft>
              <a:buNone/>
            </a:pPr>
            <a:r>
              <a:rPr lang="en" sz="1700">
                <a:latin typeface="Arial"/>
                <a:ea typeface="Arial"/>
                <a:cs typeface="Arial"/>
                <a:sym typeface="Arial"/>
              </a:rPr>
              <a:t>Use KMeans clustering on geolocated data to find out the ‘center’.</a:t>
            </a:r>
            <a:endParaRPr sz="1700">
              <a:latin typeface="Arial"/>
              <a:ea typeface="Arial"/>
              <a:cs typeface="Arial"/>
              <a:sym typeface="Arial"/>
            </a:endParaRPr>
          </a:p>
          <a:p>
            <a:pPr indent="0" lvl="0" marL="0" rtl="0" algn="l">
              <a:lnSpc>
                <a:spcPct val="113000"/>
              </a:lnSpc>
              <a:spcBef>
                <a:spcPts val="0"/>
              </a:spcBef>
              <a:spcAft>
                <a:spcPts val="0"/>
              </a:spcAft>
              <a:buNone/>
            </a:pPr>
            <a:r>
              <a:rPr lang="en" sz="1700">
                <a:latin typeface="Arial"/>
                <a:ea typeface="Arial"/>
                <a:cs typeface="Arial"/>
                <a:sym typeface="Arial"/>
              </a:rPr>
              <a:t>Longitude -79.85061129  Latitude 36.05415722</a:t>
            </a:r>
            <a:br>
              <a:rPr lang="en" sz="1700">
                <a:latin typeface="Arial"/>
                <a:ea typeface="Arial"/>
                <a:cs typeface="Arial"/>
                <a:sym typeface="Arial"/>
              </a:rPr>
            </a:br>
            <a:endParaRPr sz="1700">
              <a:latin typeface="Arial"/>
              <a:ea typeface="Arial"/>
              <a:cs typeface="Arial"/>
              <a:sym typeface="Arial"/>
            </a:endParaRPr>
          </a:p>
          <a:p>
            <a:pPr indent="0" lvl="0" marL="0" rtl="0" algn="l">
              <a:lnSpc>
                <a:spcPct val="113000"/>
              </a:lnSpc>
              <a:spcBef>
                <a:spcPts val="0"/>
              </a:spcBef>
              <a:spcAft>
                <a:spcPts val="0"/>
              </a:spcAft>
              <a:buNone/>
            </a:pPr>
            <a:r>
              <a:t/>
            </a:r>
            <a:endParaRPr sz="1700">
              <a:latin typeface="Arial"/>
              <a:ea typeface="Arial"/>
              <a:cs typeface="Arial"/>
              <a:sym typeface="Arial"/>
            </a:endParaRPr>
          </a:p>
          <a:p>
            <a:pPr indent="0" lvl="0" marL="0" rtl="0" algn="l">
              <a:lnSpc>
                <a:spcPct val="113000"/>
              </a:lnSpc>
              <a:spcBef>
                <a:spcPts val="0"/>
              </a:spcBef>
              <a:spcAft>
                <a:spcPts val="0"/>
              </a:spcAft>
              <a:buNone/>
            </a:pPr>
            <a:r>
              <a:t/>
            </a:r>
            <a:endParaRPr sz="1700">
              <a:latin typeface="Arial"/>
              <a:ea typeface="Arial"/>
              <a:cs typeface="Arial"/>
              <a:sym typeface="Arial"/>
            </a:endParaRPr>
          </a:p>
          <a:p>
            <a:pPr indent="0" lvl="0" marL="0" rtl="0" algn="l">
              <a:lnSpc>
                <a:spcPct val="113000"/>
              </a:lnSpc>
              <a:spcBef>
                <a:spcPts val="0"/>
              </a:spcBef>
              <a:spcAft>
                <a:spcPts val="0"/>
              </a:spcAft>
              <a:buNone/>
            </a:pPr>
            <a:r>
              <a:t/>
            </a:r>
            <a:endParaRPr sz="1700">
              <a:latin typeface="Arial"/>
              <a:ea typeface="Arial"/>
              <a:cs typeface="Arial"/>
              <a:sym typeface="Arial"/>
            </a:endParaRPr>
          </a:p>
          <a:p>
            <a:pPr indent="0" lvl="0" marL="0" rtl="0" algn="l">
              <a:lnSpc>
                <a:spcPct val="113000"/>
              </a:lnSpc>
              <a:spcBef>
                <a:spcPts val="0"/>
              </a:spcBef>
              <a:spcAft>
                <a:spcPts val="0"/>
              </a:spcAft>
              <a:buNone/>
            </a:pPr>
            <a:r>
              <a:t/>
            </a:r>
            <a:endParaRPr sz="1700">
              <a:latin typeface="Arial"/>
              <a:ea typeface="Arial"/>
              <a:cs typeface="Arial"/>
              <a:sym typeface="Arial"/>
            </a:endParaRPr>
          </a:p>
          <a:p>
            <a:pPr indent="0" lvl="0" marL="0" rtl="0" algn="l">
              <a:lnSpc>
                <a:spcPct val="113000"/>
              </a:lnSpc>
              <a:spcBef>
                <a:spcPts val="0"/>
              </a:spcBef>
              <a:spcAft>
                <a:spcPts val="0"/>
              </a:spcAft>
              <a:buNone/>
            </a:pPr>
            <a:r>
              <a:t/>
            </a:r>
            <a:endParaRPr sz="1700">
              <a:latin typeface="Arial"/>
              <a:ea typeface="Arial"/>
              <a:cs typeface="Arial"/>
              <a:sym typeface="Arial"/>
            </a:endParaRPr>
          </a:p>
          <a:p>
            <a:pPr indent="0" lvl="0" marL="0" rtl="0" algn="l">
              <a:lnSpc>
                <a:spcPct val="113000"/>
              </a:lnSpc>
              <a:spcBef>
                <a:spcPts val="0"/>
              </a:spcBef>
              <a:spcAft>
                <a:spcPts val="0"/>
              </a:spcAft>
              <a:buNone/>
            </a:pPr>
            <a:r>
              <a:t/>
            </a:r>
            <a:endParaRPr sz="1700">
              <a:latin typeface="Arial"/>
              <a:ea typeface="Arial"/>
              <a:cs typeface="Arial"/>
              <a:sym typeface="Arial"/>
            </a:endParaRPr>
          </a:p>
          <a:p>
            <a:pPr indent="0" lvl="0" marL="0" rtl="0" algn="l">
              <a:lnSpc>
                <a:spcPct val="113000"/>
              </a:lnSpc>
              <a:spcBef>
                <a:spcPts val="0"/>
              </a:spcBef>
              <a:spcAft>
                <a:spcPts val="0"/>
              </a:spcAft>
              <a:buNone/>
            </a:pPr>
            <a:r>
              <a:t/>
            </a:r>
            <a:endParaRPr sz="1700">
              <a:latin typeface="Arial"/>
              <a:ea typeface="Arial"/>
              <a:cs typeface="Arial"/>
              <a:sym typeface="Arial"/>
            </a:endParaRPr>
          </a:p>
          <a:p>
            <a:pPr indent="0" lvl="0" marL="0" rtl="0" algn="l">
              <a:lnSpc>
                <a:spcPct val="113000"/>
              </a:lnSpc>
              <a:spcBef>
                <a:spcPts val="0"/>
              </a:spcBef>
              <a:spcAft>
                <a:spcPts val="0"/>
              </a:spcAft>
              <a:buNone/>
            </a:pPr>
            <a:r>
              <a:t/>
            </a:r>
            <a:endParaRPr sz="1700">
              <a:latin typeface="Arial"/>
              <a:ea typeface="Arial"/>
              <a:cs typeface="Arial"/>
              <a:sym typeface="Arial"/>
            </a:endParaRPr>
          </a:p>
          <a:p>
            <a:pPr indent="0" lvl="0" marL="0" rtl="0" algn="l">
              <a:lnSpc>
                <a:spcPct val="113000"/>
              </a:lnSpc>
              <a:spcBef>
                <a:spcPts val="0"/>
              </a:spcBef>
              <a:spcAft>
                <a:spcPts val="0"/>
              </a:spcAft>
              <a:buNone/>
            </a:pPr>
            <a:r>
              <a:t/>
            </a:r>
            <a:endParaRPr sz="1700">
              <a:latin typeface="Arial"/>
              <a:ea typeface="Arial"/>
              <a:cs typeface="Arial"/>
              <a:sym typeface="Arial"/>
            </a:endParaRPr>
          </a:p>
          <a:p>
            <a:pPr indent="0" lvl="0" marL="0" rtl="0" algn="l">
              <a:lnSpc>
                <a:spcPct val="113000"/>
              </a:lnSpc>
              <a:spcBef>
                <a:spcPts val="0"/>
              </a:spcBef>
              <a:spcAft>
                <a:spcPts val="0"/>
              </a:spcAft>
              <a:buNone/>
            </a:pPr>
            <a:r>
              <a:rPr lang="en" sz="1700">
                <a:latin typeface="Arial"/>
                <a:ea typeface="Arial"/>
                <a:cs typeface="Arial"/>
                <a:sym typeface="Arial"/>
              </a:rPr>
              <a:t>Calls with highest priority only:</a:t>
            </a:r>
            <a:endParaRPr sz="1700">
              <a:latin typeface="Arial"/>
              <a:ea typeface="Arial"/>
              <a:cs typeface="Arial"/>
              <a:sym typeface="Arial"/>
            </a:endParaRPr>
          </a:p>
          <a:p>
            <a:pPr indent="0" lvl="0" marL="0" rtl="0" algn="l">
              <a:lnSpc>
                <a:spcPct val="113000"/>
              </a:lnSpc>
              <a:spcBef>
                <a:spcPts val="0"/>
              </a:spcBef>
              <a:spcAft>
                <a:spcPts val="0"/>
              </a:spcAft>
              <a:buClr>
                <a:srgbClr val="000000"/>
              </a:buClr>
              <a:buSzPts val="1100"/>
              <a:buFont typeface="Arial"/>
              <a:buNone/>
            </a:pPr>
            <a:r>
              <a:rPr lang="en" sz="1700">
                <a:latin typeface="Arial"/>
                <a:ea typeface="Arial"/>
                <a:cs typeface="Arial"/>
                <a:sym typeface="Arial"/>
              </a:rPr>
              <a:t>Longitude -79.84560087  Latitude 36.05486576 : 0.4 miles away</a:t>
            </a:r>
            <a:endParaRPr sz="1700">
              <a:latin typeface="Arial"/>
              <a:ea typeface="Arial"/>
              <a:cs typeface="Arial"/>
              <a:sym typeface="Arial"/>
            </a:endParaRPr>
          </a:p>
          <a:p>
            <a:pPr indent="0" lvl="0" marL="0" rtl="0" algn="l">
              <a:lnSpc>
                <a:spcPct val="113000"/>
              </a:lnSpc>
              <a:spcBef>
                <a:spcPts val="0"/>
              </a:spcBef>
              <a:spcAft>
                <a:spcPts val="0"/>
              </a:spcAft>
              <a:buNone/>
            </a:pPr>
            <a:r>
              <a:t/>
            </a:r>
            <a:endParaRPr sz="1700">
              <a:latin typeface="Arial"/>
              <a:ea typeface="Arial"/>
              <a:cs typeface="Arial"/>
              <a:sym typeface="Arial"/>
            </a:endParaRPr>
          </a:p>
        </p:txBody>
      </p:sp>
      <p:pic>
        <p:nvPicPr>
          <p:cNvPr id="495" name="Google Shape;495;p66"/>
          <p:cNvPicPr preferRelativeResize="0"/>
          <p:nvPr/>
        </p:nvPicPr>
        <p:blipFill>
          <a:blip r:embed="rId3">
            <a:alphaModFix/>
          </a:blip>
          <a:stretch>
            <a:fillRect/>
          </a:stretch>
        </p:blipFill>
        <p:spPr>
          <a:xfrm>
            <a:off x="1421050" y="1476500"/>
            <a:ext cx="5365325" cy="2966876"/>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9" name="Shape 499"/>
        <p:cNvGrpSpPr/>
        <p:nvPr/>
      </p:nvGrpSpPr>
      <p:grpSpPr>
        <a:xfrm>
          <a:off x="0" y="0"/>
          <a:ext cx="0" cy="0"/>
          <a:chOff x="0" y="0"/>
          <a:chExt cx="0" cy="0"/>
        </a:xfrm>
      </p:grpSpPr>
      <p:sp>
        <p:nvSpPr>
          <p:cNvPr id="500" name="Google Shape;500;p67"/>
          <p:cNvSpPr txBox="1"/>
          <p:nvPr>
            <p:ph type="title"/>
          </p:nvPr>
        </p:nvSpPr>
        <p:spPr>
          <a:xfrm>
            <a:off x="1297500" y="55450"/>
            <a:ext cx="7038900" cy="506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u="sng"/>
              <a:t>Location prediction</a:t>
            </a:r>
            <a:r>
              <a:rPr b="1" lang="en"/>
              <a:t> - </a:t>
            </a:r>
            <a:r>
              <a:rPr b="1" lang="en" u="sng"/>
              <a:t>Clustering</a:t>
            </a:r>
            <a:endParaRPr b="1" u="sng"/>
          </a:p>
        </p:txBody>
      </p:sp>
      <p:sp>
        <p:nvSpPr>
          <p:cNvPr id="501" name="Google Shape;501;p67"/>
          <p:cNvSpPr txBox="1"/>
          <p:nvPr>
            <p:ph idx="1" type="body"/>
          </p:nvPr>
        </p:nvSpPr>
        <p:spPr>
          <a:xfrm>
            <a:off x="1297500" y="519875"/>
            <a:ext cx="7038900" cy="4589100"/>
          </a:xfrm>
          <a:prstGeom prst="rect">
            <a:avLst/>
          </a:prstGeom>
        </p:spPr>
        <p:txBody>
          <a:bodyPr anchorCtr="0" anchor="t" bIns="91425" lIns="91425" spcFirstLastPara="1" rIns="91425" wrap="square" tIns="91425">
            <a:noAutofit/>
          </a:bodyPr>
          <a:lstStyle/>
          <a:p>
            <a:pPr indent="0" lvl="0" marL="0" rtl="0" algn="l">
              <a:lnSpc>
                <a:spcPct val="113000"/>
              </a:lnSpc>
              <a:spcBef>
                <a:spcPts val="0"/>
              </a:spcBef>
              <a:spcAft>
                <a:spcPts val="0"/>
              </a:spcAft>
              <a:buNone/>
            </a:pPr>
            <a:r>
              <a:rPr lang="en" sz="1700">
                <a:latin typeface="Arial"/>
                <a:ea typeface="Arial"/>
                <a:cs typeface="Arial"/>
                <a:sym typeface="Arial"/>
              </a:rPr>
              <a:t>Interested in building an animal shelter?</a:t>
            </a:r>
            <a:endParaRPr sz="1700">
              <a:latin typeface="Arial"/>
              <a:ea typeface="Arial"/>
              <a:cs typeface="Arial"/>
              <a:sym typeface="Arial"/>
            </a:endParaRPr>
          </a:p>
          <a:p>
            <a:pPr indent="0" lvl="0" marL="0" rtl="0" algn="l">
              <a:lnSpc>
                <a:spcPct val="113000"/>
              </a:lnSpc>
              <a:spcBef>
                <a:spcPts val="0"/>
              </a:spcBef>
              <a:spcAft>
                <a:spcPts val="0"/>
              </a:spcAft>
              <a:buNone/>
            </a:pPr>
            <a:r>
              <a:rPr lang="en" sz="1700">
                <a:latin typeface="Arial"/>
                <a:ea typeface="Arial"/>
                <a:cs typeface="Arial"/>
                <a:sym typeface="Arial"/>
              </a:rPr>
              <a:t>Longitude </a:t>
            </a:r>
            <a:r>
              <a:rPr lang="en" sz="1700">
                <a:latin typeface="Arial"/>
                <a:ea typeface="Arial"/>
                <a:cs typeface="Arial"/>
                <a:sym typeface="Arial"/>
              </a:rPr>
              <a:t>-79.79462101</a:t>
            </a:r>
            <a:r>
              <a:rPr lang="en" sz="1700">
                <a:latin typeface="Arial"/>
                <a:ea typeface="Arial"/>
                <a:cs typeface="Arial"/>
                <a:sym typeface="Arial"/>
              </a:rPr>
              <a:t>  Latitude </a:t>
            </a:r>
            <a:r>
              <a:rPr lang="en" sz="1700">
                <a:latin typeface="Arial"/>
                <a:ea typeface="Arial"/>
                <a:cs typeface="Arial"/>
                <a:sym typeface="Arial"/>
              </a:rPr>
              <a:t>36.07537658</a:t>
            </a:r>
            <a:br>
              <a:rPr lang="en" sz="1700">
                <a:latin typeface="Arial"/>
                <a:ea typeface="Arial"/>
                <a:cs typeface="Arial"/>
                <a:sym typeface="Arial"/>
              </a:rPr>
            </a:br>
            <a:endParaRPr sz="1700">
              <a:latin typeface="Arial"/>
              <a:ea typeface="Arial"/>
              <a:cs typeface="Arial"/>
              <a:sym typeface="Arial"/>
            </a:endParaRPr>
          </a:p>
          <a:p>
            <a:pPr indent="0" lvl="0" marL="0" rtl="0" algn="l">
              <a:lnSpc>
                <a:spcPct val="113000"/>
              </a:lnSpc>
              <a:spcBef>
                <a:spcPts val="0"/>
              </a:spcBef>
              <a:spcAft>
                <a:spcPts val="0"/>
              </a:spcAft>
              <a:buNone/>
            </a:pPr>
            <a:r>
              <a:t/>
            </a:r>
            <a:endParaRPr sz="1700">
              <a:latin typeface="Arial"/>
              <a:ea typeface="Arial"/>
              <a:cs typeface="Arial"/>
              <a:sym typeface="Arial"/>
            </a:endParaRPr>
          </a:p>
          <a:p>
            <a:pPr indent="0" lvl="0" marL="0" rtl="0" algn="l">
              <a:lnSpc>
                <a:spcPct val="113000"/>
              </a:lnSpc>
              <a:spcBef>
                <a:spcPts val="0"/>
              </a:spcBef>
              <a:spcAft>
                <a:spcPts val="0"/>
              </a:spcAft>
              <a:buNone/>
            </a:pPr>
            <a:r>
              <a:t/>
            </a:r>
            <a:endParaRPr sz="1700">
              <a:latin typeface="Arial"/>
              <a:ea typeface="Arial"/>
              <a:cs typeface="Arial"/>
              <a:sym typeface="Arial"/>
            </a:endParaRPr>
          </a:p>
          <a:p>
            <a:pPr indent="0" lvl="0" marL="0" rtl="0" algn="l">
              <a:lnSpc>
                <a:spcPct val="113000"/>
              </a:lnSpc>
              <a:spcBef>
                <a:spcPts val="0"/>
              </a:spcBef>
              <a:spcAft>
                <a:spcPts val="0"/>
              </a:spcAft>
              <a:buNone/>
            </a:pPr>
            <a:r>
              <a:t/>
            </a:r>
            <a:endParaRPr sz="1700">
              <a:latin typeface="Arial"/>
              <a:ea typeface="Arial"/>
              <a:cs typeface="Arial"/>
              <a:sym typeface="Arial"/>
            </a:endParaRPr>
          </a:p>
          <a:p>
            <a:pPr indent="0" lvl="0" marL="0" rtl="0" algn="l">
              <a:lnSpc>
                <a:spcPct val="113000"/>
              </a:lnSpc>
              <a:spcBef>
                <a:spcPts val="0"/>
              </a:spcBef>
              <a:spcAft>
                <a:spcPts val="0"/>
              </a:spcAft>
              <a:buNone/>
            </a:pPr>
            <a:r>
              <a:t/>
            </a:r>
            <a:endParaRPr sz="1700">
              <a:latin typeface="Arial"/>
              <a:ea typeface="Arial"/>
              <a:cs typeface="Arial"/>
              <a:sym typeface="Arial"/>
            </a:endParaRPr>
          </a:p>
          <a:p>
            <a:pPr indent="0" lvl="0" marL="0" rtl="0" algn="l">
              <a:lnSpc>
                <a:spcPct val="113000"/>
              </a:lnSpc>
              <a:spcBef>
                <a:spcPts val="0"/>
              </a:spcBef>
              <a:spcAft>
                <a:spcPts val="0"/>
              </a:spcAft>
              <a:buNone/>
            </a:pPr>
            <a:r>
              <a:t/>
            </a:r>
            <a:endParaRPr sz="1700">
              <a:latin typeface="Arial"/>
              <a:ea typeface="Arial"/>
              <a:cs typeface="Arial"/>
              <a:sym typeface="Arial"/>
            </a:endParaRPr>
          </a:p>
          <a:p>
            <a:pPr indent="0" lvl="0" marL="0" rtl="0" algn="l">
              <a:lnSpc>
                <a:spcPct val="113000"/>
              </a:lnSpc>
              <a:spcBef>
                <a:spcPts val="0"/>
              </a:spcBef>
              <a:spcAft>
                <a:spcPts val="0"/>
              </a:spcAft>
              <a:buNone/>
            </a:pPr>
            <a:r>
              <a:t/>
            </a:r>
            <a:endParaRPr sz="1700">
              <a:latin typeface="Arial"/>
              <a:ea typeface="Arial"/>
              <a:cs typeface="Arial"/>
              <a:sym typeface="Arial"/>
            </a:endParaRPr>
          </a:p>
          <a:p>
            <a:pPr indent="0" lvl="0" marL="0" rtl="0" algn="l">
              <a:lnSpc>
                <a:spcPct val="113000"/>
              </a:lnSpc>
              <a:spcBef>
                <a:spcPts val="0"/>
              </a:spcBef>
              <a:spcAft>
                <a:spcPts val="0"/>
              </a:spcAft>
              <a:buNone/>
            </a:pPr>
            <a:r>
              <a:t/>
            </a:r>
            <a:endParaRPr sz="1700">
              <a:latin typeface="Arial"/>
              <a:ea typeface="Arial"/>
              <a:cs typeface="Arial"/>
              <a:sym typeface="Arial"/>
            </a:endParaRPr>
          </a:p>
          <a:p>
            <a:pPr indent="0" lvl="0" marL="0" rtl="0" algn="l">
              <a:lnSpc>
                <a:spcPct val="113000"/>
              </a:lnSpc>
              <a:spcBef>
                <a:spcPts val="0"/>
              </a:spcBef>
              <a:spcAft>
                <a:spcPts val="0"/>
              </a:spcAft>
              <a:buNone/>
            </a:pPr>
            <a:r>
              <a:t/>
            </a:r>
            <a:endParaRPr sz="1700">
              <a:latin typeface="Arial"/>
              <a:ea typeface="Arial"/>
              <a:cs typeface="Arial"/>
              <a:sym typeface="Arial"/>
            </a:endParaRPr>
          </a:p>
          <a:p>
            <a:pPr indent="0" lvl="0" marL="0" rtl="0" algn="l">
              <a:lnSpc>
                <a:spcPct val="113000"/>
              </a:lnSpc>
              <a:spcBef>
                <a:spcPts val="0"/>
              </a:spcBef>
              <a:spcAft>
                <a:spcPts val="0"/>
              </a:spcAft>
              <a:buNone/>
            </a:pPr>
            <a:r>
              <a:t/>
            </a:r>
            <a:endParaRPr sz="1700">
              <a:latin typeface="Arial"/>
              <a:ea typeface="Arial"/>
              <a:cs typeface="Arial"/>
              <a:sym typeface="Arial"/>
            </a:endParaRPr>
          </a:p>
          <a:p>
            <a:pPr indent="0" lvl="0" marL="0" rtl="0" algn="l">
              <a:lnSpc>
                <a:spcPct val="113000"/>
              </a:lnSpc>
              <a:spcBef>
                <a:spcPts val="0"/>
              </a:spcBef>
              <a:spcAft>
                <a:spcPts val="0"/>
              </a:spcAft>
              <a:buNone/>
            </a:pPr>
            <a:r>
              <a:t/>
            </a:r>
            <a:endParaRPr sz="1700">
              <a:latin typeface="Arial"/>
              <a:ea typeface="Arial"/>
              <a:cs typeface="Arial"/>
              <a:sym typeface="Arial"/>
            </a:endParaRPr>
          </a:p>
          <a:p>
            <a:pPr indent="0" lvl="0" marL="0" rtl="0" algn="l">
              <a:lnSpc>
                <a:spcPct val="113000"/>
              </a:lnSpc>
              <a:spcBef>
                <a:spcPts val="0"/>
              </a:spcBef>
              <a:spcAft>
                <a:spcPts val="0"/>
              </a:spcAft>
              <a:buNone/>
            </a:pPr>
            <a:r>
              <a:rPr lang="en" sz="1700">
                <a:latin typeface="Arial"/>
                <a:ea typeface="Arial"/>
                <a:cs typeface="Arial"/>
                <a:sym typeface="Arial"/>
              </a:rPr>
              <a:t>Calls with highest priority only:</a:t>
            </a:r>
            <a:endParaRPr sz="1700">
              <a:latin typeface="Arial"/>
              <a:ea typeface="Arial"/>
              <a:cs typeface="Arial"/>
              <a:sym typeface="Arial"/>
            </a:endParaRPr>
          </a:p>
          <a:p>
            <a:pPr indent="0" lvl="0" marL="0" rtl="0" algn="l">
              <a:lnSpc>
                <a:spcPct val="113000"/>
              </a:lnSpc>
              <a:spcBef>
                <a:spcPts val="0"/>
              </a:spcBef>
              <a:spcAft>
                <a:spcPts val="0"/>
              </a:spcAft>
              <a:buNone/>
            </a:pPr>
            <a:r>
              <a:rPr lang="en" sz="1700">
                <a:latin typeface="Arial"/>
                <a:ea typeface="Arial"/>
                <a:cs typeface="Arial"/>
                <a:sym typeface="Arial"/>
              </a:rPr>
              <a:t>Longitude </a:t>
            </a:r>
            <a:r>
              <a:rPr lang="en" sz="1700">
                <a:latin typeface="Arial"/>
                <a:ea typeface="Arial"/>
                <a:cs typeface="Arial"/>
                <a:sym typeface="Arial"/>
              </a:rPr>
              <a:t>-79.80616015</a:t>
            </a:r>
            <a:r>
              <a:rPr lang="en" sz="1700">
                <a:latin typeface="Arial"/>
                <a:ea typeface="Arial"/>
                <a:cs typeface="Arial"/>
                <a:sym typeface="Arial"/>
              </a:rPr>
              <a:t> Latitude </a:t>
            </a:r>
            <a:r>
              <a:rPr lang="en" sz="1700">
                <a:latin typeface="Arial"/>
                <a:ea typeface="Arial"/>
                <a:cs typeface="Arial"/>
                <a:sym typeface="Arial"/>
              </a:rPr>
              <a:t>36.07589802</a:t>
            </a:r>
            <a:r>
              <a:rPr lang="en" sz="1700">
                <a:latin typeface="Arial"/>
                <a:ea typeface="Arial"/>
                <a:cs typeface="Arial"/>
                <a:sym typeface="Arial"/>
              </a:rPr>
              <a:t> : 0.7 miles away</a:t>
            </a:r>
            <a:endParaRPr sz="1700">
              <a:latin typeface="Arial"/>
              <a:ea typeface="Arial"/>
              <a:cs typeface="Arial"/>
              <a:sym typeface="Arial"/>
            </a:endParaRPr>
          </a:p>
          <a:p>
            <a:pPr indent="0" lvl="0" marL="0" rtl="0" algn="l">
              <a:lnSpc>
                <a:spcPct val="113000"/>
              </a:lnSpc>
              <a:spcBef>
                <a:spcPts val="0"/>
              </a:spcBef>
              <a:spcAft>
                <a:spcPts val="0"/>
              </a:spcAft>
              <a:buNone/>
            </a:pPr>
            <a:r>
              <a:t/>
            </a:r>
            <a:endParaRPr sz="1700">
              <a:latin typeface="Arial"/>
              <a:ea typeface="Arial"/>
              <a:cs typeface="Arial"/>
              <a:sym typeface="Arial"/>
            </a:endParaRPr>
          </a:p>
        </p:txBody>
      </p:sp>
      <p:pic>
        <p:nvPicPr>
          <p:cNvPr id="502" name="Google Shape;502;p67"/>
          <p:cNvPicPr preferRelativeResize="0"/>
          <p:nvPr/>
        </p:nvPicPr>
        <p:blipFill>
          <a:blip r:embed="rId3">
            <a:alphaModFix/>
          </a:blip>
          <a:stretch>
            <a:fillRect/>
          </a:stretch>
        </p:blipFill>
        <p:spPr>
          <a:xfrm>
            <a:off x="1441850" y="1181950"/>
            <a:ext cx="5337600" cy="3264924"/>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6" name="Shape 506"/>
        <p:cNvGrpSpPr/>
        <p:nvPr/>
      </p:nvGrpSpPr>
      <p:grpSpPr>
        <a:xfrm>
          <a:off x="0" y="0"/>
          <a:ext cx="0" cy="0"/>
          <a:chOff x="0" y="0"/>
          <a:chExt cx="0" cy="0"/>
        </a:xfrm>
      </p:grpSpPr>
      <p:sp>
        <p:nvSpPr>
          <p:cNvPr id="507" name="Google Shape;507;p68"/>
          <p:cNvSpPr txBox="1"/>
          <p:nvPr>
            <p:ph type="title"/>
          </p:nvPr>
        </p:nvSpPr>
        <p:spPr>
          <a:xfrm>
            <a:off x="1297500" y="55450"/>
            <a:ext cx="7038900" cy="506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u="sng"/>
              <a:t>Location prediction</a:t>
            </a:r>
            <a:r>
              <a:rPr b="1" lang="en"/>
              <a:t> - </a:t>
            </a:r>
            <a:r>
              <a:rPr b="1" lang="en" u="sng"/>
              <a:t>Clustering</a:t>
            </a:r>
            <a:endParaRPr b="1" u="sng"/>
          </a:p>
        </p:txBody>
      </p:sp>
      <p:sp>
        <p:nvSpPr>
          <p:cNvPr id="508" name="Google Shape;508;p68"/>
          <p:cNvSpPr txBox="1"/>
          <p:nvPr>
            <p:ph idx="1" type="body"/>
          </p:nvPr>
        </p:nvSpPr>
        <p:spPr>
          <a:xfrm>
            <a:off x="1297500" y="519875"/>
            <a:ext cx="7038900" cy="4589100"/>
          </a:xfrm>
          <a:prstGeom prst="rect">
            <a:avLst/>
          </a:prstGeom>
        </p:spPr>
        <p:txBody>
          <a:bodyPr anchorCtr="0" anchor="t" bIns="91425" lIns="91425" spcFirstLastPara="1" rIns="91425" wrap="square" tIns="91425">
            <a:noAutofit/>
          </a:bodyPr>
          <a:lstStyle/>
          <a:p>
            <a:pPr indent="0" lvl="0" marL="0" rtl="0" algn="l">
              <a:lnSpc>
                <a:spcPct val="113000"/>
              </a:lnSpc>
              <a:spcBef>
                <a:spcPts val="0"/>
              </a:spcBef>
              <a:spcAft>
                <a:spcPts val="0"/>
              </a:spcAft>
              <a:buNone/>
            </a:pPr>
            <a:r>
              <a:rPr lang="en" sz="1700">
                <a:latin typeface="Arial"/>
                <a:ea typeface="Arial"/>
                <a:cs typeface="Arial"/>
                <a:sym typeface="Arial"/>
              </a:rPr>
              <a:t>Interested in building a fire department?</a:t>
            </a:r>
            <a:endParaRPr sz="1700">
              <a:latin typeface="Arial"/>
              <a:ea typeface="Arial"/>
              <a:cs typeface="Arial"/>
              <a:sym typeface="Arial"/>
            </a:endParaRPr>
          </a:p>
          <a:p>
            <a:pPr indent="0" lvl="0" marL="0" rtl="0" algn="l">
              <a:lnSpc>
                <a:spcPct val="113000"/>
              </a:lnSpc>
              <a:spcBef>
                <a:spcPts val="0"/>
              </a:spcBef>
              <a:spcAft>
                <a:spcPts val="0"/>
              </a:spcAft>
              <a:buNone/>
            </a:pPr>
            <a:r>
              <a:rPr lang="en" sz="1700">
                <a:latin typeface="Arial"/>
                <a:ea typeface="Arial"/>
                <a:cs typeface="Arial"/>
                <a:sym typeface="Arial"/>
              </a:rPr>
              <a:t>Longitude </a:t>
            </a:r>
            <a:r>
              <a:rPr lang="en" sz="1700">
                <a:latin typeface="Arial"/>
                <a:ea typeface="Arial"/>
                <a:cs typeface="Arial"/>
                <a:sym typeface="Arial"/>
              </a:rPr>
              <a:t>-79.79368187</a:t>
            </a:r>
            <a:r>
              <a:rPr lang="en" sz="1700">
                <a:latin typeface="Arial"/>
                <a:ea typeface="Arial"/>
                <a:cs typeface="Arial"/>
                <a:sym typeface="Arial"/>
              </a:rPr>
              <a:t> Latitude </a:t>
            </a:r>
            <a:r>
              <a:rPr lang="en" sz="1700">
                <a:latin typeface="Arial"/>
                <a:ea typeface="Arial"/>
                <a:cs typeface="Arial"/>
                <a:sym typeface="Arial"/>
              </a:rPr>
              <a:t>36.07173895</a:t>
            </a:r>
            <a:br>
              <a:rPr lang="en" sz="1700">
                <a:latin typeface="Arial"/>
                <a:ea typeface="Arial"/>
                <a:cs typeface="Arial"/>
                <a:sym typeface="Arial"/>
              </a:rPr>
            </a:br>
            <a:endParaRPr sz="1700">
              <a:latin typeface="Arial"/>
              <a:ea typeface="Arial"/>
              <a:cs typeface="Arial"/>
              <a:sym typeface="Arial"/>
            </a:endParaRPr>
          </a:p>
          <a:p>
            <a:pPr indent="0" lvl="0" marL="0" rtl="0" algn="l">
              <a:lnSpc>
                <a:spcPct val="113000"/>
              </a:lnSpc>
              <a:spcBef>
                <a:spcPts val="0"/>
              </a:spcBef>
              <a:spcAft>
                <a:spcPts val="0"/>
              </a:spcAft>
              <a:buNone/>
            </a:pPr>
            <a:r>
              <a:t/>
            </a:r>
            <a:endParaRPr sz="1700">
              <a:latin typeface="Arial"/>
              <a:ea typeface="Arial"/>
              <a:cs typeface="Arial"/>
              <a:sym typeface="Arial"/>
            </a:endParaRPr>
          </a:p>
          <a:p>
            <a:pPr indent="0" lvl="0" marL="0" rtl="0" algn="l">
              <a:lnSpc>
                <a:spcPct val="113000"/>
              </a:lnSpc>
              <a:spcBef>
                <a:spcPts val="0"/>
              </a:spcBef>
              <a:spcAft>
                <a:spcPts val="0"/>
              </a:spcAft>
              <a:buNone/>
            </a:pPr>
            <a:r>
              <a:t/>
            </a:r>
            <a:endParaRPr sz="1700">
              <a:latin typeface="Arial"/>
              <a:ea typeface="Arial"/>
              <a:cs typeface="Arial"/>
              <a:sym typeface="Arial"/>
            </a:endParaRPr>
          </a:p>
          <a:p>
            <a:pPr indent="0" lvl="0" marL="0" rtl="0" algn="l">
              <a:lnSpc>
                <a:spcPct val="113000"/>
              </a:lnSpc>
              <a:spcBef>
                <a:spcPts val="0"/>
              </a:spcBef>
              <a:spcAft>
                <a:spcPts val="0"/>
              </a:spcAft>
              <a:buNone/>
            </a:pPr>
            <a:r>
              <a:t/>
            </a:r>
            <a:endParaRPr sz="1700">
              <a:latin typeface="Arial"/>
              <a:ea typeface="Arial"/>
              <a:cs typeface="Arial"/>
              <a:sym typeface="Arial"/>
            </a:endParaRPr>
          </a:p>
          <a:p>
            <a:pPr indent="0" lvl="0" marL="0" rtl="0" algn="l">
              <a:lnSpc>
                <a:spcPct val="113000"/>
              </a:lnSpc>
              <a:spcBef>
                <a:spcPts val="0"/>
              </a:spcBef>
              <a:spcAft>
                <a:spcPts val="0"/>
              </a:spcAft>
              <a:buNone/>
            </a:pPr>
            <a:r>
              <a:t/>
            </a:r>
            <a:endParaRPr sz="1700">
              <a:latin typeface="Arial"/>
              <a:ea typeface="Arial"/>
              <a:cs typeface="Arial"/>
              <a:sym typeface="Arial"/>
            </a:endParaRPr>
          </a:p>
          <a:p>
            <a:pPr indent="0" lvl="0" marL="0" rtl="0" algn="l">
              <a:lnSpc>
                <a:spcPct val="113000"/>
              </a:lnSpc>
              <a:spcBef>
                <a:spcPts val="0"/>
              </a:spcBef>
              <a:spcAft>
                <a:spcPts val="0"/>
              </a:spcAft>
              <a:buNone/>
            </a:pPr>
            <a:r>
              <a:t/>
            </a:r>
            <a:endParaRPr sz="1700">
              <a:latin typeface="Arial"/>
              <a:ea typeface="Arial"/>
              <a:cs typeface="Arial"/>
              <a:sym typeface="Arial"/>
            </a:endParaRPr>
          </a:p>
          <a:p>
            <a:pPr indent="0" lvl="0" marL="0" rtl="0" algn="l">
              <a:lnSpc>
                <a:spcPct val="113000"/>
              </a:lnSpc>
              <a:spcBef>
                <a:spcPts val="0"/>
              </a:spcBef>
              <a:spcAft>
                <a:spcPts val="0"/>
              </a:spcAft>
              <a:buNone/>
            </a:pPr>
            <a:r>
              <a:t/>
            </a:r>
            <a:endParaRPr sz="1700">
              <a:latin typeface="Arial"/>
              <a:ea typeface="Arial"/>
              <a:cs typeface="Arial"/>
              <a:sym typeface="Arial"/>
            </a:endParaRPr>
          </a:p>
          <a:p>
            <a:pPr indent="0" lvl="0" marL="0" rtl="0" algn="l">
              <a:lnSpc>
                <a:spcPct val="113000"/>
              </a:lnSpc>
              <a:spcBef>
                <a:spcPts val="0"/>
              </a:spcBef>
              <a:spcAft>
                <a:spcPts val="0"/>
              </a:spcAft>
              <a:buNone/>
            </a:pPr>
            <a:r>
              <a:t/>
            </a:r>
            <a:endParaRPr sz="1700">
              <a:latin typeface="Arial"/>
              <a:ea typeface="Arial"/>
              <a:cs typeface="Arial"/>
              <a:sym typeface="Arial"/>
            </a:endParaRPr>
          </a:p>
          <a:p>
            <a:pPr indent="0" lvl="0" marL="0" rtl="0" algn="l">
              <a:lnSpc>
                <a:spcPct val="113000"/>
              </a:lnSpc>
              <a:spcBef>
                <a:spcPts val="0"/>
              </a:spcBef>
              <a:spcAft>
                <a:spcPts val="0"/>
              </a:spcAft>
              <a:buNone/>
            </a:pPr>
            <a:r>
              <a:t/>
            </a:r>
            <a:endParaRPr sz="1700">
              <a:latin typeface="Arial"/>
              <a:ea typeface="Arial"/>
              <a:cs typeface="Arial"/>
              <a:sym typeface="Arial"/>
            </a:endParaRPr>
          </a:p>
          <a:p>
            <a:pPr indent="0" lvl="0" marL="0" rtl="0" algn="l">
              <a:lnSpc>
                <a:spcPct val="113000"/>
              </a:lnSpc>
              <a:spcBef>
                <a:spcPts val="0"/>
              </a:spcBef>
              <a:spcAft>
                <a:spcPts val="0"/>
              </a:spcAft>
              <a:buNone/>
            </a:pPr>
            <a:r>
              <a:t/>
            </a:r>
            <a:endParaRPr sz="1700">
              <a:latin typeface="Arial"/>
              <a:ea typeface="Arial"/>
              <a:cs typeface="Arial"/>
              <a:sym typeface="Arial"/>
            </a:endParaRPr>
          </a:p>
          <a:p>
            <a:pPr indent="0" lvl="0" marL="0" rtl="0" algn="l">
              <a:lnSpc>
                <a:spcPct val="113000"/>
              </a:lnSpc>
              <a:spcBef>
                <a:spcPts val="0"/>
              </a:spcBef>
              <a:spcAft>
                <a:spcPts val="0"/>
              </a:spcAft>
              <a:buNone/>
            </a:pPr>
            <a:r>
              <a:t/>
            </a:r>
            <a:endParaRPr sz="1700">
              <a:latin typeface="Arial"/>
              <a:ea typeface="Arial"/>
              <a:cs typeface="Arial"/>
              <a:sym typeface="Arial"/>
            </a:endParaRPr>
          </a:p>
          <a:p>
            <a:pPr indent="0" lvl="0" marL="0" rtl="0" algn="l">
              <a:lnSpc>
                <a:spcPct val="113000"/>
              </a:lnSpc>
              <a:spcBef>
                <a:spcPts val="0"/>
              </a:spcBef>
              <a:spcAft>
                <a:spcPts val="0"/>
              </a:spcAft>
              <a:buNone/>
            </a:pPr>
            <a:r>
              <a:rPr lang="en" sz="1700">
                <a:latin typeface="Arial"/>
                <a:ea typeface="Arial"/>
                <a:cs typeface="Arial"/>
                <a:sym typeface="Arial"/>
              </a:rPr>
              <a:t>Calls with highest priority only:</a:t>
            </a:r>
            <a:endParaRPr sz="1700">
              <a:latin typeface="Arial"/>
              <a:ea typeface="Arial"/>
              <a:cs typeface="Arial"/>
              <a:sym typeface="Arial"/>
            </a:endParaRPr>
          </a:p>
          <a:p>
            <a:pPr indent="0" lvl="0" marL="0" rtl="0" algn="l">
              <a:lnSpc>
                <a:spcPct val="113000"/>
              </a:lnSpc>
              <a:spcBef>
                <a:spcPts val="0"/>
              </a:spcBef>
              <a:spcAft>
                <a:spcPts val="0"/>
              </a:spcAft>
              <a:buNone/>
            </a:pPr>
            <a:r>
              <a:rPr lang="en" sz="1700">
                <a:latin typeface="Arial"/>
                <a:ea typeface="Arial"/>
                <a:cs typeface="Arial"/>
                <a:sym typeface="Arial"/>
              </a:rPr>
              <a:t>Longitude </a:t>
            </a:r>
            <a:r>
              <a:rPr lang="en" sz="1700">
                <a:latin typeface="Arial"/>
                <a:ea typeface="Arial"/>
                <a:cs typeface="Arial"/>
                <a:sym typeface="Arial"/>
              </a:rPr>
              <a:t>-79.78873048 </a:t>
            </a:r>
            <a:r>
              <a:rPr lang="en" sz="1700">
                <a:latin typeface="Arial"/>
                <a:ea typeface="Arial"/>
                <a:cs typeface="Arial"/>
                <a:sym typeface="Arial"/>
              </a:rPr>
              <a:t>Latitude </a:t>
            </a:r>
            <a:r>
              <a:rPr lang="en" sz="1700">
                <a:latin typeface="Arial"/>
                <a:ea typeface="Arial"/>
                <a:cs typeface="Arial"/>
                <a:sym typeface="Arial"/>
              </a:rPr>
              <a:t>36.0725713</a:t>
            </a:r>
            <a:r>
              <a:rPr lang="en" sz="1700">
                <a:latin typeface="Arial"/>
                <a:ea typeface="Arial"/>
                <a:cs typeface="Arial"/>
                <a:sym typeface="Arial"/>
              </a:rPr>
              <a:t> : 0.4 miles away</a:t>
            </a:r>
            <a:endParaRPr sz="1700">
              <a:latin typeface="Arial"/>
              <a:ea typeface="Arial"/>
              <a:cs typeface="Arial"/>
              <a:sym typeface="Arial"/>
            </a:endParaRPr>
          </a:p>
          <a:p>
            <a:pPr indent="0" lvl="0" marL="0" rtl="0" algn="l">
              <a:lnSpc>
                <a:spcPct val="113000"/>
              </a:lnSpc>
              <a:spcBef>
                <a:spcPts val="0"/>
              </a:spcBef>
              <a:spcAft>
                <a:spcPts val="0"/>
              </a:spcAft>
              <a:buNone/>
            </a:pPr>
            <a:r>
              <a:t/>
            </a:r>
            <a:endParaRPr sz="1700">
              <a:latin typeface="Arial"/>
              <a:ea typeface="Arial"/>
              <a:cs typeface="Arial"/>
              <a:sym typeface="Arial"/>
            </a:endParaRPr>
          </a:p>
        </p:txBody>
      </p:sp>
      <p:pic>
        <p:nvPicPr>
          <p:cNvPr id="509" name="Google Shape;509;p68"/>
          <p:cNvPicPr preferRelativeResize="0"/>
          <p:nvPr/>
        </p:nvPicPr>
        <p:blipFill>
          <a:blip r:embed="rId3">
            <a:alphaModFix/>
          </a:blip>
          <a:stretch>
            <a:fillRect/>
          </a:stretch>
        </p:blipFill>
        <p:spPr>
          <a:xfrm>
            <a:off x="1455725" y="1213100"/>
            <a:ext cx="5601773" cy="3150997"/>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3" name="Shape 513"/>
        <p:cNvGrpSpPr/>
        <p:nvPr/>
      </p:nvGrpSpPr>
      <p:grpSpPr>
        <a:xfrm>
          <a:off x="0" y="0"/>
          <a:ext cx="0" cy="0"/>
          <a:chOff x="0" y="0"/>
          <a:chExt cx="0" cy="0"/>
        </a:xfrm>
      </p:grpSpPr>
      <p:sp>
        <p:nvSpPr>
          <p:cNvPr id="514" name="Google Shape;514;p69"/>
          <p:cNvSpPr txBox="1"/>
          <p:nvPr>
            <p:ph type="title"/>
          </p:nvPr>
        </p:nvSpPr>
        <p:spPr>
          <a:xfrm>
            <a:off x="1297500" y="55450"/>
            <a:ext cx="7038900" cy="506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u="sng"/>
              <a:t>Location prediction</a:t>
            </a:r>
            <a:r>
              <a:rPr b="1" lang="en"/>
              <a:t> - </a:t>
            </a:r>
            <a:r>
              <a:rPr b="1" lang="en" u="sng"/>
              <a:t>Clustering</a:t>
            </a:r>
            <a:endParaRPr b="1" u="sng"/>
          </a:p>
        </p:txBody>
      </p:sp>
      <p:sp>
        <p:nvSpPr>
          <p:cNvPr id="515" name="Google Shape;515;p69"/>
          <p:cNvSpPr txBox="1"/>
          <p:nvPr>
            <p:ph idx="1" type="body"/>
          </p:nvPr>
        </p:nvSpPr>
        <p:spPr>
          <a:xfrm>
            <a:off x="1297500" y="519875"/>
            <a:ext cx="7038900" cy="4589100"/>
          </a:xfrm>
          <a:prstGeom prst="rect">
            <a:avLst/>
          </a:prstGeom>
        </p:spPr>
        <p:txBody>
          <a:bodyPr anchorCtr="0" anchor="t" bIns="91425" lIns="91425" spcFirstLastPara="1" rIns="91425" wrap="square" tIns="91425">
            <a:noAutofit/>
          </a:bodyPr>
          <a:lstStyle/>
          <a:p>
            <a:pPr indent="0" lvl="0" marL="0" rtl="0" algn="l">
              <a:lnSpc>
                <a:spcPct val="113000"/>
              </a:lnSpc>
              <a:spcBef>
                <a:spcPts val="0"/>
              </a:spcBef>
              <a:spcAft>
                <a:spcPts val="0"/>
              </a:spcAft>
              <a:buNone/>
            </a:pPr>
            <a:r>
              <a:rPr lang="en" sz="1700">
                <a:latin typeface="Arial"/>
                <a:ea typeface="Arial"/>
                <a:cs typeface="Arial"/>
                <a:sym typeface="Arial"/>
              </a:rPr>
              <a:t>Interested in building a new police station?</a:t>
            </a:r>
            <a:endParaRPr sz="1700">
              <a:latin typeface="Arial"/>
              <a:ea typeface="Arial"/>
              <a:cs typeface="Arial"/>
              <a:sym typeface="Arial"/>
            </a:endParaRPr>
          </a:p>
          <a:p>
            <a:pPr indent="0" lvl="0" marL="0" rtl="0" algn="l">
              <a:lnSpc>
                <a:spcPct val="113000"/>
              </a:lnSpc>
              <a:spcBef>
                <a:spcPts val="0"/>
              </a:spcBef>
              <a:spcAft>
                <a:spcPts val="0"/>
              </a:spcAft>
              <a:buNone/>
            </a:pPr>
            <a:r>
              <a:rPr lang="en" sz="1700">
                <a:latin typeface="Arial"/>
                <a:ea typeface="Arial"/>
                <a:cs typeface="Arial"/>
                <a:sym typeface="Arial"/>
              </a:rPr>
              <a:t>Longitude </a:t>
            </a:r>
            <a:r>
              <a:rPr lang="en" sz="1700">
                <a:latin typeface="Arial"/>
                <a:ea typeface="Arial"/>
                <a:cs typeface="Arial"/>
                <a:sym typeface="Arial"/>
              </a:rPr>
              <a:t>-79.81209641</a:t>
            </a:r>
            <a:r>
              <a:rPr lang="en" sz="1700">
                <a:latin typeface="Arial"/>
                <a:ea typeface="Arial"/>
                <a:cs typeface="Arial"/>
                <a:sym typeface="Arial"/>
              </a:rPr>
              <a:t> Latitude </a:t>
            </a:r>
            <a:r>
              <a:rPr lang="en" sz="1700">
                <a:latin typeface="Arial"/>
                <a:ea typeface="Arial"/>
                <a:cs typeface="Arial"/>
                <a:sym typeface="Arial"/>
              </a:rPr>
              <a:t>36.06432225</a:t>
            </a:r>
            <a:br>
              <a:rPr lang="en" sz="1700">
                <a:latin typeface="Arial"/>
                <a:ea typeface="Arial"/>
                <a:cs typeface="Arial"/>
                <a:sym typeface="Arial"/>
              </a:rPr>
            </a:br>
            <a:endParaRPr sz="1700">
              <a:latin typeface="Arial"/>
              <a:ea typeface="Arial"/>
              <a:cs typeface="Arial"/>
              <a:sym typeface="Arial"/>
            </a:endParaRPr>
          </a:p>
          <a:p>
            <a:pPr indent="0" lvl="0" marL="0" rtl="0" algn="l">
              <a:lnSpc>
                <a:spcPct val="113000"/>
              </a:lnSpc>
              <a:spcBef>
                <a:spcPts val="0"/>
              </a:spcBef>
              <a:spcAft>
                <a:spcPts val="0"/>
              </a:spcAft>
              <a:buNone/>
            </a:pPr>
            <a:r>
              <a:t/>
            </a:r>
            <a:endParaRPr sz="1700">
              <a:latin typeface="Arial"/>
              <a:ea typeface="Arial"/>
              <a:cs typeface="Arial"/>
              <a:sym typeface="Arial"/>
            </a:endParaRPr>
          </a:p>
          <a:p>
            <a:pPr indent="0" lvl="0" marL="0" rtl="0" algn="l">
              <a:lnSpc>
                <a:spcPct val="113000"/>
              </a:lnSpc>
              <a:spcBef>
                <a:spcPts val="0"/>
              </a:spcBef>
              <a:spcAft>
                <a:spcPts val="0"/>
              </a:spcAft>
              <a:buNone/>
            </a:pPr>
            <a:r>
              <a:t/>
            </a:r>
            <a:endParaRPr sz="1700">
              <a:latin typeface="Arial"/>
              <a:ea typeface="Arial"/>
              <a:cs typeface="Arial"/>
              <a:sym typeface="Arial"/>
            </a:endParaRPr>
          </a:p>
          <a:p>
            <a:pPr indent="0" lvl="0" marL="0" rtl="0" algn="l">
              <a:lnSpc>
                <a:spcPct val="113000"/>
              </a:lnSpc>
              <a:spcBef>
                <a:spcPts val="0"/>
              </a:spcBef>
              <a:spcAft>
                <a:spcPts val="0"/>
              </a:spcAft>
              <a:buNone/>
            </a:pPr>
            <a:r>
              <a:t/>
            </a:r>
            <a:endParaRPr sz="1700">
              <a:latin typeface="Arial"/>
              <a:ea typeface="Arial"/>
              <a:cs typeface="Arial"/>
              <a:sym typeface="Arial"/>
            </a:endParaRPr>
          </a:p>
          <a:p>
            <a:pPr indent="0" lvl="0" marL="0" rtl="0" algn="l">
              <a:lnSpc>
                <a:spcPct val="113000"/>
              </a:lnSpc>
              <a:spcBef>
                <a:spcPts val="0"/>
              </a:spcBef>
              <a:spcAft>
                <a:spcPts val="0"/>
              </a:spcAft>
              <a:buNone/>
            </a:pPr>
            <a:r>
              <a:t/>
            </a:r>
            <a:endParaRPr sz="1700">
              <a:latin typeface="Arial"/>
              <a:ea typeface="Arial"/>
              <a:cs typeface="Arial"/>
              <a:sym typeface="Arial"/>
            </a:endParaRPr>
          </a:p>
          <a:p>
            <a:pPr indent="0" lvl="0" marL="0" rtl="0" algn="l">
              <a:lnSpc>
                <a:spcPct val="113000"/>
              </a:lnSpc>
              <a:spcBef>
                <a:spcPts val="0"/>
              </a:spcBef>
              <a:spcAft>
                <a:spcPts val="0"/>
              </a:spcAft>
              <a:buNone/>
            </a:pPr>
            <a:r>
              <a:t/>
            </a:r>
            <a:endParaRPr sz="1700">
              <a:latin typeface="Arial"/>
              <a:ea typeface="Arial"/>
              <a:cs typeface="Arial"/>
              <a:sym typeface="Arial"/>
            </a:endParaRPr>
          </a:p>
          <a:p>
            <a:pPr indent="0" lvl="0" marL="0" rtl="0" algn="l">
              <a:lnSpc>
                <a:spcPct val="113000"/>
              </a:lnSpc>
              <a:spcBef>
                <a:spcPts val="0"/>
              </a:spcBef>
              <a:spcAft>
                <a:spcPts val="0"/>
              </a:spcAft>
              <a:buNone/>
            </a:pPr>
            <a:r>
              <a:t/>
            </a:r>
            <a:endParaRPr sz="1700">
              <a:latin typeface="Arial"/>
              <a:ea typeface="Arial"/>
              <a:cs typeface="Arial"/>
              <a:sym typeface="Arial"/>
            </a:endParaRPr>
          </a:p>
          <a:p>
            <a:pPr indent="0" lvl="0" marL="0" rtl="0" algn="l">
              <a:lnSpc>
                <a:spcPct val="113000"/>
              </a:lnSpc>
              <a:spcBef>
                <a:spcPts val="0"/>
              </a:spcBef>
              <a:spcAft>
                <a:spcPts val="0"/>
              </a:spcAft>
              <a:buNone/>
            </a:pPr>
            <a:r>
              <a:t/>
            </a:r>
            <a:endParaRPr sz="1700">
              <a:latin typeface="Arial"/>
              <a:ea typeface="Arial"/>
              <a:cs typeface="Arial"/>
              <a:sym typeface="Arial"/>
            </a:endParaRPr>
          </a:p>
          <a:p>
            <a:pPr indent="0" lvl="0" marL="0" rtl="0" algn="l">
              <a:lnSpc>
                <a:spcPct val="113000"/>
              </a:lnSpc>
              <a:spcBef>
                <a:spcPts val="0"/>
              </a:spcBef>
              <a:spcAft>
                <a:spcPts val="0"/>
              </a:spcAft>
              <a:buNone/>
            </a:pPr>
            <a:r>
              <a:t/>
            </a:r>
            <a:endParaRPr sz="1700">
              <a:latin typeface="Arial"/>
              <a:ea typeface="Arial"/>
              <a:cs typeface="Arial"/>
              <a:sym typeface="Arial"/>
            </a:endParaRPr>
          </a:p>
          <a:p>
            <a:pPr indent="0" lvl="0" marL="0" rtl="0" algn="l">
              <a:lnSpc>
                <a:spcPct val="113000"/>
              </a:lnSpc>
              <a:spcBef>
                <a:spcPts val="0"/>
              </a:spcBef>
              <a:spcAft>
                <a:spcPts val="0"/>
              </a:spcAft>
              <a:buNone/>
            </a:pPr>
            <a:r>
              <a:t/>
            </a:r>
            <a:endParaRPr sz="1700">
              <a:latin typeface="Arial"/>
              <a:ea typeface="Arial"/>
              <a:cs typeface="Arial"/>
              <a:sym typeface="Arial"/>
            </a:endParaRPr>
          </a:p>
          <a:p>
            <a:pPr indent="0" lvl="0" marL="0" rtl="0" algn="l">
              <a:lnSpc>
                <a:spcPct val="113000"/>
              </a:lnSpc>
              <a:spcBef>
                <a:spcPts val="0"/>
              </a:spcBef>
              <a:spcAft>
                <a:spcPts val="0"/>
              </a:spcAft>
              <a:buNone/>
            </a:pPr>
            <a:r>
              <a:t/>
            </a:r>
            <a:endParaRPr sz="1700">
              <a:latin typeface="Arial"/>
              <a:ea typeface="Arial"/>
              <a:cs typeface="Arial"/>
              <a:sym typeface="Arial"/>
            </a:endParaRPr>
          </a:p>
          <a:p>
            <a:pPr indent="0" lvl="0" marL="0" rtl="0" algn="l">
              <a:lnSpc>
                <a:spcPct val="113000"/>
              </a:lnSpc>
              <a:spcBef>
                <a:spcPts val="0"/>
              </a:spcBef>
              <a:spcAft>
                <a:spcPts val="0"/>
              </a:spcAft>
              <a:buNone/>
            </a:pPr>
            <a:r>
              <a:rPr lang="en" sz="1700">
                <a:latin typeface="Arial"/>
                <a:ea typeface="Arial"/>
                <a:cs typeface="Arial"/>
                <a:sym typeface="Arial"/>
              </a:rPr>
              <a:t>Calls with highest priority only:</a:t>
            </a:r>
            <a:endParaRPr sz="1700">
              <a:latin typeface="Arial"/>
              <a:ea typeface="Arial"/>
              <a:cs typeface="Arial"/>
              <a:sym typeface="Arial"/>
            </a:endParaRPr>
          </a:p>
          <a:p>
            <a:pPr indent="0" lvl="0" marL="0" rtl="0" algn="l">
              <a:lnSpc>
                <a:spcPct val="113000"/>
              </a:lnSpc>
              <a:spcBef>
                <a:spcPts val="0"/>
              </a:spcBef>
              <a:spcAft>
                <a:spcPts val="0"/>
              </a:spcAft>
              <a:buNone/>
            </a:pPr>
            <a:r>
              <a:rPr lang="en" sz="1700">
                <a:latin typeface="Arial"/>
                <a:ea typeface="Arial"/>
                <a:cs typeface="Arial"/>
                <a:sym typeface="Arial"/>
              </a:rPr>
              <a:t>Longitude </a:t>
            </a:r>
            <a:r>
              <a:rPr lang="en" sz="1700">
                <a:latin typeface="Arial"/>
                <a:ea typeface="Arial"/>
                <a:cs typeface="Arial"/>
                <a:sym typeface="Arial"/>
              </a:rPr>
              <a:t>-79.80634588 </a:t>
            </a:r>
            <a:r>
              <a:rPr lang="en" sz="1700">
                <a:latin typeface="Arial"/>
                <a:ea typeface="Arial"/>
                <a:cs typeface="Arial"/>
                <a:sym typeface="Arial"/>
              </a:rPr>
              <a:t>Latitude </a:t>
            </a:r>
            <a:r>
              <a:rPr lang="en" sz="1700">
                <a:latin typeface="Arial"/>
                <a:ea typeface="Arial"/>
                <a:cs typeface="Arial"/>
                <a:sym typeface="Arial"/>
              </a:rPr>
              <a:t>36.06781992</a:t>
            </a:r>
            <a:r>
              <a:rPr lang="en" sz="1700">
                <a:latin typeface="Arial"/>
                <a:ea typeface="Arial"/>
                <a:cs typeface="Arial"/>
                <a:sym typeface="Arial"/>
              </a:rPr>
              <a:t> : 0.3 miles away</a:t>
            </a:r>
            <a:endParaRPr sz="1700">
              <a:latin typeface="Arial"/>
              <a:ea typeface="Arial"/>
              <a:cs typeface="Arial"/>
              <a:sym typeface="Arial"/>
            </a:endParaRPr>
          </a:p>
          <a:p>
            <a:pPr indent="0" lvl="0" marL="0" rtl="0" algn="l">
              <a:lnSpc>
                <a:spcPct val="113000"/>
              </a:lnSpc>
              <a:spcBef>
                <a:spcPts val="0"/>
              </a:spcBef>
              <a:spcAft>
                <a:spcPts val="0"/>
              </a:spcAft>
              <a:buNone/>
            </a:pPr>
            <a:r>
              <a:t/>
            </a:r>
            <a:endParaRPr sz="1700">
              <a:latin typeface="Arial"/>
              <a:ea typeface="Arial"/>
              <a:cs typeface="Arial"/>
              <a:sym typeface="Arial"/>
            </a:endParaRPr>
          </a:p>
        </p:txBody>
      </p:sp>
      <p:pic>
        <p:nvPicPr>
          <p:cNvPr id="516" name="Google Shape;516;p69"/>
          <p:cNvPicPr preferRelativeResize="0"/>
          <p:nvPr/>
        </p:nvPicPr>
        <p:blipFill>
          <a:blip r:embed="rId3">
            <a:alphaModFix/>
          </a:blip>
          <a:stretch>
            <a:fillRect/>
          </a:stretch>
        </p:blipFill>
        <p:spPr>
          <a:xfrm>
            <a:off x="1400250" y="1223535"/>
            <a:ext cx="5656474" cy="318176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2" name="Shape 162"/>
        <p:cNvGrpSpPr/>
        <p:nvPr/>
      </p:nvGrpSpPr>
      <p:grpSpPr>
        <a:xfrm>
          <a:off x="0" y="0"/>
          <a:ext cx="0" cy="0"/>
          <a:chOff x="0" y="0"/>
          <a:chExt cx="0" cy="0"/>
        </a:xfrm>
      </p:grpSpPr>
      <p:sp>
        <p:nvSpPr>
          <p:cNvPr id="163" name="Google Shape;163;p1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Priorities: Distributions of Nature</a:t>
            </a:r>
            <a:endParaRPr/>
          </a:p>
        </p:txBody>
      </p:sp>
      <p:pic>
        <p:nvPicPr>
          <p:cNvPr id="164" name="Google Shape;164;p18"/>
          <p:cNvPicPr preferRelativeResize="0"/>
          <p:nvPr/>
        </p:nvPicPr>
        <p:blipFill rotWithShape="1">
          <a:blip r:embed="rId3">
            <a:alphaModFix/>
          </a:blip>
          <a:srcRect b="3542" l="0" r="0" t="8336"/>
          <a:stretch/>
        </p:blipFill>
        <p:spPr>
          <a:xfrm>
            <a:off x="2416275" y="1307850"/>
            <a:ext cx="4151750" cy="29207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8" name="Shape 168"/>
        <p:cNvGrpSpPr/>
        <p:nvPr/>
      </p:nvGrpSpPr>
      <p:grpSpPr>
        <a:xfrm>
          <a:off x="0" y="0"/>
          <a:ext cx="0" cy="0"/>
          <a:chOff x="0" y="0"/>
          <a:chExt cx="0" cy="0"/>
        </a:xfrm>
      </p:grpSpPr>
      <p:sp>
        <p:nvSpPr>
          <p:cNvPr id="169" name="Google Shape;169;p1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Priorities: Machine Learning</a:t>
            </a:r>
            <a:endParaRPr/>
          </a:p>
        </p:txBody>
      </p:sp>
      <p:sp>
        <p:nvSpPr>
          <p:cNvPr id="170" name="Google Shape;170;p19"/>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Since it is categorical and classification problem.</a:t>
            </a:r>
            <a:endParaRPr/>
          </a:p>
          <a:p>
            <a:pPr indent="0" lvl="0" marL="0" rtl="0" algn="l">
              <a:spcBef>
                <a:spcPts val="1600"/>
              </a:spcBef>
              <a:spcAft>
                <a:spcPts val="0"/>
              </a:spcAft>
              <a:buNone/>
            </a:pPr>
            <a:r>
              <a:rPr lang="en"/>
              <a:t>I used a K Neighbors , Decision Tree Classifier, and Random Forest Classifier</a:t>
            </a:r>
            <a:endParaRPr/>
          </a:p>
          <a:p>
            <a:pPr indent="0" lvl="0" marL="0" rtl="0" algn="l">
              <a:spcBef>
                <a:spcPts val="1600"/>
              </a:spcBef>
              <a:spcAft>
                <a:spcPts val="1600"/>
              </a:spcAft>
              <a:buNone/>
            </a:pPr>
            <a:r>
              <a:t/>
            </a:r>
            <a:endParaRPr/>
          </a:p>
        </p:txBody>
      </p:sp>
      <p:pic>
        <p:nvPicPr>
          <p:cNvPr id="171" name="Google Shape;171;p19"/>
          <p:cNvPicPr preferRelativeResize="0"/>
          <p:nvPr/>
        </p:nvPicPr>
        <p:blipFill>
          <a:blip r:embed="rId3">
            <a:alphaModFix/>
          </a:blip>
          <a:stretch>
            <a:fillRect/>
          </a:stretch>
        </p:blipFill>
        <p:spPr>
          <a:xfrm>
            <a:off x="510000" y="2889800"/>
            <a:ext cx="2350926" cy="1763201"/>
          </a:xfrm>
          <a:prstGeom prst="rect">
            <a:avLst/>
          </a:prstGeom>
          <a:noFill/>
          <a:ln>
            <a:noFill/>
          </a:ln>
        </p:spPr>
      </p:pic>
      <p:pic>
        <p:nvPicPr>
          <p:cNvPr id="172" name="Google Shape;172;p19"/>
          <p:cNvPicPr preferRelativeResize="0"/>
          <p:nvPr/>
        </p:nvPicPr>
        <p:blipFill>
          <a:blip r:embed="rId4">
            <a:alphaModFix/>
          </a:blip>
          <a:stretch>
            <a:fillRect/>
          </a:stretch>
        </p:blipFill>
        <p:spPr>
          <a:xfrm>
            <a:off x="3179249" y="2742500"/>
            <a:ext cx="2785500" cy="2057800"/>
          </a:xfrm>
          <a:prstGeom prst="rect">
            <a:avLst/>
          </a:prstGeom>
          <a:noFill/>
          <a:ln>
            <a:noFill/>
          </a:ln>
        </p:spPr>
      </p:pic>
      <p:pic>
        <p:nvPicPr>
          <p:cNvPr id="173" name="Google Shape;173;p19"/>
          <p:cNvPicPr preferRelativeResize="0"/>
          <p:nvPr/>
        </p:nvPicPr>
        <p:blipFill>
          <a:blip r:embed="rId5">
            <a:alphaModFix/>
          </a:blip>
          <a:stretch>
            <a:fillRect/>
          </a:stretch>
        </p:blipFill>
        <p:spPr>
          <a:xfrm>
            <a:off x="6283075" y="3098800"/>
            <a:ext cx="2687950" cy="15156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7" name="Shape 177"/>
        <p:cNvGrpSpPr/>
        <p:nvPr/>
      </p:nvGrpSpPr>
      <p:grpSpPr>
        <a:xfrm>
          <a:off x="0" y="0"/>
          <a:ext cx="0" cy="0"/>
          <a:chOff x="0" y="0"/>
          <a:chExt cx="0" cy="0"/>
        </a:xfrm>
      </p:grpSpPr>
      <p:sp>
        <p:nvSpPr>
          <p:cNvPr id="178" name="Google Shape;178;p20"/>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Visualize Classifiers</a:t>
            </a:r>
            <a:endParaRPr/>
          </a:p>
        </p:txBody>
      </p:sp>
      <p:sp>
        <p:nvSpPr>
          <p:cNvPr id="179" name="Google Shape;179;p20"/>
          <p:cNvSpPr txBox="1"/>
          <p:nvPr/>
        </p:nvSpPr>
        <p:spPr>
          <a:xfrm>
            <a:off x="1083875" y="1307850"/>
            <a:ext cx="2072700" cy="36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Clustering of Data</a:t>
            </a:r>
            <a:endParaRPr>
              <a:solidFill>
                <a:schemeClr val="lt1"/>
              </a:solidFill>
            </a:endParaRPr>
          </a:p>
        </p:txBody>
      </p:sp>
      <p:pic>
        <p:nvPicPr>
          <p:cNvPr id="180" name="Google Shape;180;p20"/>
          <p:cNvPicPr preferRelativeResize="0"/>
          <p:nvPr/>
        </p:nvPicPr>
        <p:blipFill>
          <a:blip r:embed="rId3">
            <a:alphaModFix/>
          </a:blip>
          <a:stretch>
            <a:fillRect/>
          </a:stretch>
        </p:blipFill>
        <p:spPr>
          <a:xfrm>
            <a:off x="481925" y="1866850"/>
            <a:ext cx="3276600" cy="2095500"/>
          </a:xfrm>
          <a:prstGeom prst="rect">
            <a:avLst/>
          </a:prstGeom>
          <a:noFill/>
          <a:ln>
            <a:noFill/>
          </a:ln>
        </p:spPr>
      </p:pic>
      <p:pic>
        <p:nvPicPr>
          <p:cNvPr id="181" name="Google Shape;181;p20"/>
          <p:cNvPicPr preferRelativeResize="0"/>
          <p:nvPr/>
        </p:nvPicPr>
        <p:blipFill>
          <a:blip r:embed="rId4">
            <a:alphaModFix/>
          </a:blip>
          <a:stretch>
            <a:fillRect/>
          </a:stretch>
        </p:blipFill>
        <p:spPr>
          <a:xfrm>
            <a:off x="4899450" y="1866850"/>
            <a:ext cx="3209925" cy="2095500"/>
          </a:xfrm>
          <a:prstGeom prst="rect">
            <a:avLst/>
          </a:prstGeom>
          <a:noFill/>
          <a:ln>
            <a:noFill/>
          </a:ln>
        </p:spPr>
      </p:pic>
      <p:sp>
        <p:nvSpPr>
          <p:cNvPr id="182" name="Google Shape;182;p20"/>
          <p:cNvSpPr txBox="1"/>
          <p:nvPr/>
        </p:nvSpPr>
        <p:spPr>
          <a:xfrm>
            <a:off x="5179150" y="1106675"/>
            <a:ext cx="2650500" cy="760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rPr>
              <a:t>K Neighbors</a:t>
            </a:r>
            <a:endParaRPr>
              <a:solidFill>
                <a:schemeClr val="lt1"/>
              </a:solidFill>
            </a:endParaRPr>
          </a:p>
          <a:p>
            <a:pPr indent="0" lvl="0" marL="0" rtl="0" algn="ctr">
              <a:spcBef>
                <a:spcPts val="0"/>
              </a:spcBef>
              <a:spcAft>
                <a:spcPts val="0"/>
              </a:spcAft>
              <a:buNone/>
            </a:pPr>
            <a:r>
              <a:rPr lang="en">
                <a:solidFill>
                  <a:schemeClr val="lt1"/>
                </a:solidFill>
              </a:rPr>
              <a:t>Accuracy Score = 71.6 </a:t>
            </a:r>
            <a:endParaRPr>
              <a:solidFill>
                <a:schemeClr val="lt1"/>
              </a:solidFill>
            </a:endParaRPr>
          </a:p>
          <a:p>
            <a:pPr indent="0" lvl="0" marL="0" rtl="0" algn="ctr">
              <a:spcBef>
                <a:spcPts val="0"/>
              </a:spcBef>
              <a:spcAft>
                <a:spcPts val="0"/>
              </a:spcAft>
              <a:buNone/>
            </a:pPr>
            <a:r>
              <a:rPr lang="en">
                <a:solidFill>
                  <a:schemeClr val="lt1"/>
                </a:solidFill>
              </a:rPr>
              <a:t>with 2 neighbors</a:t>
            </a:r>
            <a:endParaRPr>
              <a:solidFill>
                <a:schemeClr val="lt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6" name="Shape 186"/>
        <p:cNvGrpSpPr/>
        <p:nvPr/>
      </p:nvGrpSpPr>
      <p:grpSpPr>
        <a:xfrm>
          <a:off x="0" y="0"/>
          <a:ext cx="0" cy="0"/>
          <a:chOff x="0" y="0"/>
          <a:chExt cx="0" cy="0"/>
        </a:xfrm>
      </p:grpSpPr>
      <p:pic>
        <p:nvPicPr>
          <p:cNvPr id="187" name="Google Shape;187;p21"/>
          <p:cNvPicPr preferRelativeResize="0"/>
          <p:nvPr/>
        </p:nvPicPr>
        <p:blipFill>
          <a:blip r:embed="rId3">
            <a:alphaModFix/>
          </a:blip>
          <a:stretch>
            <a:fillRect/>
          </a:stretch>
        </p:blipFill>
        <p:spPr>
          <a:xfrm>
            <a:off x="1058550" y="2098675"/>
            <a:ext cx="2985125" cy="1986500"/>
          </a:xfrm>
          <a:prstGeom prst="rect">
            <a:avLst/>
          </a:prstGeom>
          <a:noFill/>
          <a:ln>
            <a:noFill/>
          </a:ln>
        </p:spPr>
      </p:pic>
      <p:pic>
        <p:nvPicPr>
          <p:cNvPr id="188" name="Google Shape;188;p21"/>
          <p:cNvPicPr preferRelativeResize="0"/>
          <p:nvPr/>
        </p:nvPicPr>
        <p:blipFill>
          <a:blip r:embed="rId4">
            <a:alphaModFix/>
          </a:blip>
          <a:stretch>
            <a:fillRect/>
          </a:stretch>
        </p:blipFill>
        <p:spPr>
          <a:xfrm>
            <a:off x="5258463" y="2114588"/>
            <a:ext cx="2985125" cy="1954672"/>
          </a:xfrm>
          <a:prstGeom prst="rect">
            <a:avLst/>
          </a:prstGeom>
          <a:noFill/>
          <a:ln>
            <a:noFill/>
          </a:ln>
        </p:spPr>
      </p:pic>
      <p:sp>
        <p:nvSpPr>
          <p:cNvPr id="189" name="Google Shape;189;p21"/>
          <p:cNvSpPr txBox="1"/>
          <p:nvPr/>
        </p:nvSpPr>
        <p:spPr>
          <a:xfrm>
            <a:off x="1541925" y="1363850"/>
            <a:ext cx="2018400" cy="65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rPr>
              <a:t>Decision Tree</a:t>
            </a:r>
            <a:endParaRPr>
              <a:solidFill>
                <a:schemeClr val="lt1"/>
              </a:solidFill>
            </a:endParaRPr>
          </a:p>
          <a:p>
            <a:pPr indent="0" lvl="0" marL="0" rtl="0" algn="ctr">
              <a:spcBef>
                <a:spcPts val="0"/>
              </a:spcBef>
              <a:spcAft>
                <a:spcPts val="0"/>
              </a:spcAft>
              <a:buNone/>
            </a:pPr>
            <a:r>
              <a:rPr lang="en">
                <a:solidFill>
                  <a:schemeClr val="lt1"/>
                </a:solidFill>
              </a:rPr>
              <a:t>Accuracy Score: 81%</a:t>
            </a:r>
            <a:endParaRPr>
              <a:solidFill>
                <a:schemeClr val="lt1"/>
              </a:solidFill>
            </a:endParaRPr>
          </a:p>
        </p:txBody>
      </p:sp>
      <p:sp>
        <p:nvSpPr>
          <p:cNvPr id="190" name="Google Shape;190;p21"/>
          <p:cNvSpPr txBox="1"/>
          <p:nvPr/>
        </p:nvSpPr>
        <p:spPr>
          <a:xfrm>
            <a:off x="5741825" y="1412275"/>
            <a:ext cx="2018400" cy="601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rPr>
              <a:t>Random Forest</a:t>
            </a:r>
            <a:endParaRPr>
              <a:solidFill>
                <a:schemeClr val="lt1"/>
              </a:solidFill>
            </a:endParaRPr>
          </a:p>
          <a:p>
            <a:pPr indent="0" lvl="0" marL="0" rtl="0" algn="ctr">
              <a:spcBef>
                <a:spcPts val="0"/>
              </a:spcBef>
              <a:spcAft>
                <a:spcPts val="0"/>
              </a:spcAft>
              <a:buNone/>
            </a:pPr>
            <a:r>
              <a:rPr lang="en">
                <a:solidFill>
                  <a:schemeClr val="lt1"/>
                </a:solidFill>
              </a:rPr>
              <a:t>Accuracy Score: 79%</a:t>
            </a:r>
            <a:endParaRPr>
              <a:solidFill>
                <a:schemeClr val="lt1"/>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